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9" r:id="rId3"/>
    <p:sldId id="266" r:id="rId4"/>
    <p:sldId id="273" r:id="rId5"/>
    <p:sldId id="297" r:id="rId6"/>
    <p:sldId id="290" r:id="rId7"/>
    <p:sldId id="291" r:id="rId8"/>
    <p:sldId id="292" r:id="rId9"/>
    <p:sldId id="270" r:id="rId10"/>
    <p:sldId id="293" r:id="rId11"/>
    <p:sldId id="296" r:id="rId12"/>
    <p:sldId id="294" r:id="rId13"/>
    <p:sldId id="274" r:id="rId14"/>
    <p:sldId id="278" r:id="rId15"/>
    <p:sldId id="275" r:id="rId16"/>
    <p:sldId id="276" r:id="rId17"/>
    <p:sldId id="277" r:id="rId18"/>
    <p:sldId id="301" r:id="rId19"/>
    <p:sldId id="280" r:id="rId20"/>
    <p:sldId id="281" r:id="rId21"/>
    <p:sldId id="283" r:id="rId22"/>
    <p:sldId id="284" r:id="rId23"/>
    <p:sldId id="285" r:id="rId24"/>
    <p:sldId id="286" r:id="rId25"/>
    <p:sldId id="287" r:id="rId26"/>
    <p:sldId id="288" r:id="rId27"/>
    <p:sldId id="300" r:id="rId28"/>
    <p:sldId id="298" r:id="rId29"/>
    <p:sldId id="26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112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4431E-71DC-4F8F-BA30-9008A984F4F4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5F967-4ACB-4FD3-8324-D81E68E57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33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99CF1-445A-49A2-8EC7-28AFBCD1DA56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7F6AA-E16D-4292-94E1-94A27A1A0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26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line</a:t>
            </a:r>
            <a:r>
              <a:rPr lang="en-US" baseline="0" dirty="0" smtClean="0"/>
              <a:t> between CS and IS </a:t>
            </a:r>
            <a:r>
              <a:rPr lang="en-US" baseline="0" dirty="0" err="1" smtClean="0"/>
              <a:t>is</a:t>
            </a:r>
            <a:r>
              <a:rPr lang="en-US" baseline="0" dirty="0" smtClean="0"/>
              <a:t> no longer clear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7F6AA-E16D-4292-94E1-94A27A1A0EB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0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610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898" y="432829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20897" y="563320"/>
            <a:ext cx="5486400" cy="3656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0898" y="4905532"/>
            <a:ext cx="5486400" cy="804862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593974" y="31488"/>
            <a:ext cx="34214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latin typeface="Arial"/>
                <a:cs typeface="Arial"/>
              </a:rPr>
              <a:t>Presentation Title (Select: View &gt; Master &gt; Slide Master</a:t>
            </a:r>
            <a:r>
              <a:rPr lang="en-US" sz="900" baseline="0" dirty="0" smtClean="0">
                <a:latin typeface="Arial"/>
                <a:cs typeface="Arial"/>
              </a:rPr>
              <a:t> to edit)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447044" y="6476284"/>
            <a:ext cx="3568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latin typeface="Arial"/>
                <a:cs typeface="Arial"/>
              </a:rPr>
              <a:t>Department Name (Select: View &gt; Master &gt; Slide Master</a:t>
            </a:r>
            <a:r>
              <a:rPr lang="en-US" sz="900" baseline="0" dirty="0" smtClean="0">
                <a:latin typeface="Arial"/>
                <a:cs typeface="Arial"/>
              </a:rPr>
              <a:t> to edit)</a:t>
            </a:r>
            <a:endParaRPr lang="en-US"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816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5593974" y="31488"/>
            <a:ext cx="34214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latin typeface="Arial"/>
                <a:cs typeface="Arial"/>
              </a:rPr>
              <a:t>Presentation Title (Select: View &gt; Master &gt; Slide Master</a:t>
            </a:r>
            <a:r>
              <a:rPr lang="en-US" sz="900" baseline="0" dirty="0" smtClean="0">
                <a:latin typeface="Arial"/>
                <a:cs typeface="Arial"/>
              </a:rPr>
              <a:t> to edit)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447044" y="6476284"/>
            <a:ext cx="3568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latin typeface="Arial"/>
                <a:cs typeface="Arial"/>
              </a:rPr>
              <a:t>Department Name (Select: View &gt; Master &gt; Slide Master</a:t>
            </a:r>
            <a:r>
              <a:rPr lang="en-US" sz="900" baseline="0" dirty="0" smtClean="0">
                <a:latin typeface="Arial"/>
                <a:cs typeface="Arial"/>
              </a:rPr>
              <a:t> to edit)</a:t>
            </a:r>
            <a:endParaRPr lang="en-US"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2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66496" y="364465"/>
            <a:ext cx="911160" cy="5303520"/>
          </a:xfrm>
        </p:spPr>
        <p:txBody>
          <a:bodyPr vert="eaVert"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7566" y="369102"/>
            <a:ext cx="5572985" cy="52988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5593974" y="31488"/>
            <a:ext cx="34214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latin typeface="Arial"/>
                <a:cs typeface="Arial"/>
              </a:rPr>
              <a:t>Presentation Title (Select: View &gt; Master &gt; Slide Master</a:t>
            </a:r>
            <a:r>
              <a:rPr lang="en-US" sz="900" baseline="0" dirty="0" smtClean="0">
                <a:latin typeface="Arial"/>
                <a:cs typeface="Arial"/>
              </a:rPr>
              <a:t> to edit)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447044" y="6476284"/>
            <a:ext cx="3568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latin typeface="Arial"/>
                <a:cs typeface="Arial"/>
              </a:rPr>
              <a:t>Department Name (Select: View &gt; Master &gt; Slide Master</a:t>
            </a:r>
            <a:r>
              <a:rPr lang="en-US" sz="900" baseline="0" dirty="0" smtClean="0">
                <a:latin typeface="Arial"/>
                <a:cs typeface="Arial"/>
              </a:rPr>
              <a:t> to edit)</a:t>
            </a:r>
            <a:endParaRPr lang="en-US"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361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6629400" cy="9086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57400" y="1524000"/>
            <a:ext cx="66294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quarter" idx="10"/>
          </p:nvPr>
        </p:nvSpPr>
        <p:spPr>
          <a:xfrm>
            <a:off x="6245665" y="3200400"/>
            <a:ext cx="2279904" cy="227990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593974" y="31488"/>
            <a:ext cx="34214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latin typeface="Arial"/>
                <a:cs typeface="Arial"/>
              </a:rPr>
              <a:t>Presentation Title (Select: View &gt; Master &gt; Slide Master</a:t>
            </a:r>
            <a:r>
              <a:rPr lang="en-US" sz="900" baseline="0" dirty="0" smtClean="0">
                <a:latin typeface="Arial"/>
                <a:cs typeface="Arial"/>
              </a:rPr>
              <a:t> to edit)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447044" y="6476284"/>
            <a:ext cx="3568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latin typeface="Arial"/>
                <a:cs typeface="Arial"/>
              </a:rPr>
              <a:t>Department Name (Select: View &gt; Master &gt; Slide Master</a:t>
            </a:r>
            <a:r>
              <a:rPr lang="en-US" sz="900" baseline="0" dirty="0" smtClean="0">
                <a:latin typeface="Arial"/>
                <a:cs typeface="Arial"/>
              </a:rPr>
              <a:t> to edit)</a:t>
            </a:r>
            <a:endParaRPr lang="en-US"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2932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66294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057400" y="1524000"/>
            <a:ext cx="3200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2514600"/>
            <a:ext cx="32004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486400" y="1524000"/>
            <a:ext cx="3200400" cy="914400"/>
          </a:xfr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600" b="1" i="0" kern="1200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593974" y="31488"/>
            <a:ext cx="34214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latin typeface="Arial"/>
                <a:cs typeface="Arial"/>
              </a:rPr>
              <a:t>Presentation Title (Select: View &gt; Master &gt; Slide Master</a:t>
            </a:r>
            <a:r>
              <a:rPr lang="en-US" sz="900" baseline="0" dirty="0" smtClean="0">
                <a:latin typeface="Arial"/>
                <a:cs typeface="Arial"/>
              </a:rPr>
              <a:t> to edit)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447044" y="6476284"/>
            <a:ext cx="3568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latin typeface="Arial"/>
                <a:cs typeface="Arial"/>
              </a:rPr>
              <a:t>Department Name (Select: View &gt; Master &gt; Slide Master</a:t>
            </a:r>
            <a:r>
              <a:rPr lang="en-US" sz="900" baseline="0" dirty="0" smtClean="0">
                <a:latin typeface="Arial"/>
                <a:cs typeface="Arial"/>
              </a:rPr>
              <a:t> to edit)</a:t>
            </a:r>
            <a:endParaRPr lang="en-US"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9492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6629400" cy="10366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2245986" y="1524000"/>
            <a:ext cx="61722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45986" y="5029200"/>
            <a:ext cx="6172200" cy="457200"/>
          </a:xfrm>
        </p:spPr>
        <p:txBody>
          <a:bodyPr>
            <a:normAutofit/>
          </a:bodyPr>
          <a:lstStyle>
            <a:lvl1pPr>
              <a:buNone/>
              <a:defRPr sz="14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593974" y="31488"/>
            <a:ext cx="34214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latin typeface="Arial"/>
                <a:cs typeface="Arial"/>
              </a:rPr>
              <a:t>Presentation Title (Select: View &gt; Master &gt; Slide Master</a:t>
            </a:r>
            <a:r>
              <a:rPr lang="en-US" sz="900" baseline="0" dirty="0" smtClean="0">
                <a:latin typeface="Arial"/>
                <a:cs typeface="Arial"/>
              </a:rPr>
              <a:t> to edit)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447044" y="6476284"/>
            <a:ext cx="3568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latin typeface="Arial"/>
                <a:cs typeface="Arial"/>
              </a:rPr>
              <a:t>Department Name (Select: View &gt; Master &gt; Slide Master</a:t>
            </a:r>
            <a:r>
              <a:rPr lang="en-US" sz="900" baseline="0" dirty="0" smtClean="0">
                <a:latin typeface="Arial"/>
                <a:cs typeface="Arial"/>
              </a:rPr>
              <a:t> to edit)</a:t>
            </a:r>
            <a:endParaRPr lang="en-US"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6582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6629400" cy="10366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2057400" y="1524000"/>
            <a:ext cx="6629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593974" y="31488"/>
            <a:ext cx="34214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latin typeface="Arial"/>
                <a:cs typeface="Arial"/>
              </a:rPr>
              <a:t>Presentation Title (Select: View &gt; Master &gt; Slide Master</a:t>
            </a:r>
            <a:r>
              <a:rPr lang="en-US" sz="900" baseline="0" dirty="0" smtClean="0">
                <a:latin typeface="Arial"/>
                <a:cs typeface="Arial"/>
              </a:rPr>
              <a:t> to edit)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447044" y="6476284"/>
            <a:ext cx="3568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latin typeface="Arial"/>
                <a:cs typeface="Arial"/>
              </a:rPr>
              <a:t>Department Name (Select: View &gt; Master &gt; Slide Master</a:t>
            </a:r>
            <a:r>
              <a:rPr lang="en-US" sz="900" baseline="0" dirty="0" smtClean="0">
                <a:latin typeface="Arial"/>
                <a:cs typeface="Arial"/>
              </a:rPr>
              <a:t> to edit)</a:t>
            </a:r>
            <a:endParaRPr lang="en-US"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1984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 txBox="1">
            <a:spLocks noChangeArrowheads="1"/>
          </p:cNvSpPr>
          <p:nvPr userDrawn="1"/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Arial"/>
                <a:ea typeface="+mj-ea"/>
                <a:cs typeface="+mj-cs"/>
              </a:rPr>
              <a:t>Department / Unit / Office / Organization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" name="Rectangle 14"/>
          <p:cNvSpPr txBox="1">
            <a:spLocks noChangeArrowheads="1"/>
          </p:cNvSpPr>
          <p:nvPr userDrawn="1"/>
        </p:nvSpPr>
        <p:spPr bwMode="auto">
          <a:xfrm>
            <a:off x="6858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>
              <a:srgbClr val="8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E112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Presentation Title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CE112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668057" y="6564429"/>
            <a:ext cx="3207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b="1" dirty="0" smtClean="0">
                <a:latin typeface="Arial"/>
                <a:cs typeface="Arial"/>
              </a:rPr>
              <a:t>Department</a:t>
            </a:r>
            <a:r>
              <a:rPr lang="en-US" sz="900" b="1" baseline="0" dirty="0" smtClean="0">
                <a:latin typeface="Arial"/>
                <a:cs typeface="Arial"/>
              </a:rPr>
              <a:t> Name (View &gt; Master &gt; Slide Master to edit)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668057" y="147034"/>
            <a:ext cx="3207657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b="1" dirty="0" smtClean="0">
                <a:latin typeface="Arial"/>
                <a:cs typeface="Arial"/>
              </a:rPr>
              <a:t>Presentation Title </a:t>
            </a:r>
            <a:r>
              <a:rPr lang="en-US" sz="900" b="1" baseline="0" dirty="0" smtClean="0">
                <a:latin typeface="Arial"/>
                <a:cs typeface="Arial"/>
              </a:rPr>
              <a:t>(View &gt; Master &gt; Slide Master to edit)</a:t>
            </a:r>
            <a:endParaRPr lang="en-US" sz="900" b="1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593974" y="31488"/>
            <a:ext cx="34214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aseline="0" dirty="0" smtClean="0">
                <a:latin typeface="Arial"/>
                <a:cs typeface="Arial"/>
              </a:rPr>
              <a:t>Chung-Chih Li Administrative Presentation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447044" y="6476284"/>
            <a:ext cx="3568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latin typeface="Arial"/>
                <a:cs typeface="Arial"/>
              </a:rPr>
              <a:t>School of</a:t>
            </a:r>
            <a:r>
              <a:rPr lang="en-US" sz="900" baseline="0" dirty="0" smtClean="0">
                <a:latin typeface="Arial"/>
                <a:cs typeface="Arial"/>
              </a:rPr>
              <a:t> Information Technology  </a:t>
            </a:r>
            <a:fld id="{FDF9DF4C-32CD-4E9F-84C9-6826B809A64D}" type="slidenum">
              <a:rPr lang="en-US" sz="900" baseline="0" smtClean="0">
                <a:latin typeface="Arial"/>
                <a:cs typeface="Arial"/>
              </a:rPr>
              <a:t>‹#›</a:t>
            </a:fld>
            <a:endParaRPr lang="en-US"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2451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8354E-ED30-453D-A938-22E8421C01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778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593974" y="31488"/>
            <a:ext cx="34214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latin typeface="Arial"/>
                <a:cs typeface="Arial"/>
              </a:rPr>
              <a:t>Presentation Title (Select: View &gt; Master &gt; Slide Master</a:t>
            </a:r>
            <a:r>
              <a:rPr lang="en-US" sz="900" baseline="0" dirty="0" smtClean="0">
                <a:latin typeface="Arial"/>
                <a:cs typeface="Arial"/>
              </a:rPr>
              <a:t> to edit)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447044" y="6476284"/>
            <a:ext cx="3568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latin typeface="Arial"/>
                <a:cs typeface="Arial"/>
              </a:rPr>
              <a:t>Department Name (Select: View &gt; Master &gt; Slide Master</a:t>
            </a:r>
            <a:r>
              <a:rPr lang="en-US" sz="900" baseline="0" dirty="0" smtClean="0">
                <a:latin typeface="Arial"/>
                <a:cs typeface="Arial"/>
              </a:rPr>
              <a:t> to edit)</a:t>
            </a:r>
            <a:endParaRPr lang="en-US"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0444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5593974" y="31488"/>
            <a:ext cx="34214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latin typeface="Arial"/>
                <a:cs typeface="Arial"/>
              </a:rPr>
              <a:t>Presentation Title (Select: View &gt; Master &gt; Slide Master</a:t>
            </a:r>
            <a:r>
              <a:rPr lang="en-US" sz="900" baseline="0" dirty="0" smtClean="0">
                <a:latin typeface="Arial"/>
                <a:cs typeface="Arial"/>
              </a:rPr>
              <a:t> to edit)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447044" y="6476284"/>
            <a:ext cx="3568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latin typeface="Arial"/>
                <a:cs typeface="Arial"/>
              </a:rPr>
              <a:t>Department Name (Select: View &gt; Master &gt; Slide Master</a:t>
            </a:r>
            <a:r>
              <a:rPr lang="en-US" sz="900" baseline="0" dirty="0" smtClean="0">
                <a:latin typeface="Arial"/>
                <a:cs typeface="Arial"/>
              </a:rPr>
              <a:t> to edit)</a:t>
            </a:r>
            <a:endParaRPr lang="en-US"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8673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072" y="1358786"/>
            <a:ext cx="3246120" cy="4434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0680" y="1358786"/>
            <a:ext cx="3246120" cy="4434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593974" y="31488"/>
            <a:ext cx="34214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latin typeface="Arial"/>
                <a:cs typeface="Arial"/>
              </a:rPr>
              <a:t>Presentation Title (Select: View &gt; Master &gt; Slide Master</a:t>
            </a:r>
            <a:r>
              <a:rPr lang="en-US" sz="900" baseline="0" dirty="0" smtClean="0">
                <a:latin typeface="Arial"/>
                <a:cs typeface="Arial"/>
              </a:rPr>
              <a:t> to edit)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447044" y="6476284"/>
            <a:ext cx="3568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latin typeface="Arial"/>
                <a:cs typeface="Arial"/>
              </a:rPr>
              <a:t>Department Name (Select: View &gt; Master &gt; Slide Master</a:t>
            </a:r>
            <a:r>
              <a:rPr lang="en-US" sz="900" baseline="0" dirty="0" smtClean="0">
                <a:latin typeface="Arial"/>
                <a:cs typeface="Arial"/>
              </a:rPr>
              <a:t> to edit)</a:t>
            </a:r>
            <a:endParaRPr lang="en-US"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999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072" y="1346180"/>
            <a:ext cx="324612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072" y="1996438"/>
            <a:ext cx="3246120" cy="3794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40680" y="1346180"/>
            <a:ext cx="324612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40680" y="1996438"/>
            <a:ext cx="3246120" cy="3794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593974" y="31488"/>
            <a:ext cx="34214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latin typeface="Arial"/>
                <a:cs typeface="Arial"/>
              </a:rPr>
              <a:t>Presentation Title (Select: View &gt; Master &gt; Slide Master</a:t>
            </a:r>
            <a:r>
              <a:rPr lang="en-US" sz="900" baseline="0" dirty="0" smtClean="0">
                <a:latin typeface="Arial"/>
                <a:cs typeface="Arial"/>
              </a:rPr>
              <a:t> to edit)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47044" y="6476284"/>
            <a:ext cx="3568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latin typeface="Arial"/>
                <a:cs typeface="Arial"/>
              </a:rPr>
              <a:t>Department Name (Select: View &gt; Master &gt; Slide Master</a:t>
            </a:r>
            <a:r>
              <a:rPr lang="en-US" sz="900" baseline="0" dirty="0" smtClean="0">
                <a:latin typeface="Arial"/>
                <a:cs typeface="Arial"/>
              </a:rPr>
              <a:t> to edit)</a:t>
            </a:r>
            <a:endParaRPr lang="en-US"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572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593974" y="31488"/>
            <a:ext cx="34214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latin typeface="Arial"/>
                <a:cs typeface="Arial"/>
              </a:rPr>
              <a:t>Presentation Title (Select: View &gt; Master &gt; Slide Master</a:t>
            </a:r>
            <a:r>
              <a:rPr lang="en-US" sz="900" baseline="0" dirty="0" smtClean="0">
                <a:latin typeface="Arial"/>
                <a:cs typeface="Arial"/>
              </a:rPr>
              <a:t> to edit)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447044" y="6476284"/>
            <a:ext cx="3568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latin typeface="Arial"/>
                <a:cs typeface="Arial"/>
              </a:rPr>
              <a:t>Department Name (Select: View &gt; Master &gt; Slide Master</a:t>
            </a:r>
            <a:r>
              <a:rPr lang="en-US" sz="900" baseline="0" dirty="0" smtClean="0">
                <a:latin typeface="Arial"/>
                <a:cs typeface="Arial"/>
              </a:rPr>
              <a:t> to edit)</a:t>
            </a:r>
            <a:endParaRPr lang="en-US"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155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593974" y="31488"/>
            <a:ext cx="34214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latin typeface="Arial"/>
                <a:cs typeface="Arial"/>
              </a:rPr>
              <a:t>Presentation Title (Select: View &gt; Master &gt; Slide Master</a:t>
            </a:r>
            <a:r>
              <a:rPr lang="en-US" sz="900" baseline="0" dirty="0" smtClean="0">
                <a:latin typeface="Arial"/>
                <a:cs typeface="Arial"/>
              </a:rPr>
              <a:t> to edit)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5447044" y="6476284"/>
            <a:ext cx="3568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latin typeface="Arial"/>
                <a:cs typeface="Arial"/>
              </a:rPr>
              <a:t>Department Name (Select: View &gt; Master &gt; Slide Master</a:t>
            </a:r>
            <a:r>
              <a:rPr lang="en-US" sz="900" baseline="0" dirty="0" smtClean="0">
                <a:latin typeface="Arial"/>
                <a:cs typeface="Arial"/>
              </a:rPr>
              <a:t> to edit)</a:t>
            </a:r>
            <a:endParaRPr lang="en-US"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582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577" y="451340"/>
            <a:ext cx="2109548" cy="76622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6620" y="451340"/>
            <a:ext cx="4572000" cy="52518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6577" y="1226712"/>
            <a:ext cx="2109548" cy="4476497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593974" y="31488"/>
            <a:ext cx="34214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latin typeface="Arial"/>
                <a:cs typeface="Arial"/>
              </a:rPr>
              <a:t>Presentation Title (Select: View &gt; Master &gt; Slide Master</a:t>
            </a:r>
            <a:r>
              <a:rPr lang="en-US" sz="900" baseline="0" dirty="0" smtClean="0">
                <a:latin typeface="Arial"/>
                <a:cs typeface="Arial"/>
              </a:rPr>
              <a:t> to edit)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447044" y="6476284"/>
            <a:ext cx="3568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latin typeface="Arial"/>
                <a:cs typeface="Arial"/>
              </a:rPr>
              <a:t>Department Name (Select: View &gt; Master &gt; Slide Master</a:t>
            </a:r>
            <a:r>
              <a:rPr lang="en-US" sz="900" baseline="0" dirty="0" smtClean="0">
                <a:latin typeface="Arial"/>
                <a:cs typeface="Arial"/>
              </a:rPr>
              <a:t> to edit)</a:t>
            </a:r>
            <a:endParaRPr lang="en-US"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534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7072" y="274637"/>
            <a:ext cx="662972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072" y="1343522"/>
            <a:ext cx="6629728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5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61" r:id="rId18"/>
    <p:sldLayoutId id="2147483662" r:id="rId19"/>
    <p:sldLayoutId id="2147483681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1" kern="1200" cap="small">
          <a:solidFill>
            <a:srgbClr val="CE1126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95000"/>
              <a:lumOff val="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ast.illinoisstate.edu/academics/major-info.php?s=major-cast-telecommunications" TargetMode="External"/><Relationship Id="rId3" Type="http://schemas.openxmlformats.org/officeDocument/2006/relationships/hyperlink" Target="https://cast.illinoisstate.edu/academics/major-info.php?s=major-cast-computer_science_web_computing" TargetMode="External"/><Relationship Id="rId7" Type="http://schemas.openxmlformats.org/officeDocument/2006/relationships/hyperlink" Target="https://cast.illinoisstate.edu/academics/major-info.php?s=major-cast-is_web_app_development" TargetMode="External"/><Relationship Id="rId2" Type="http://schemas.openxmlformats.org/officeDocument/2006/relationships/hyperlink" Target="https://cast.illinoisstate.edu/academics/major-info.php?s=major-cast-computer_scien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st.illinoisstate.edu/academics/major-info.php?s=major-cast-is_systems_development" TargetMode="External"/><Relationship Id="rId5" Type="http://schemas.openxmlformats.org/officeDocument/2006/relationships/hyperlink" Target="https://cast.illinoisstate.edu/academics/major-info.php?s=major-cast-is_enterprise_systems" TargetMode="External"/><Relationship Id="rId4" Type="http://schemas.openxmlformats.org/officeDocument/2006/relationships/hyperlink" Target="https://cast.illinoisstate.edu/academics/major-info.php?s=major-cast-cybersecurity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ikxFZZO2sk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icettank.org/single-post/2018/06/17/%E5%A4%A7%E5%AD%B8%E8%87%AA%E4%B8%BB%E8%88%87%E8%87%AA%E6%B2%BB%E7%9A%84%E5%85%A7%E6%B6%B5%E8%88%87%E8%BF%B7%E6%80%9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6654" y="225065"/>
            <a:ext cx="4722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3. Shared Governance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02136" y="688155"/>
            <a:ext cx="6702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One of the most misunderstood concepts </a:t>
            </a:r>
            <a:r>
              <a:rPr lang="en-US" sz="2000" b="1" dirty="0" smtClean="0">
                <a:solidFill>
                  <a:srgbClr val="FF0000"/>
                </a:solidFill>
              </a:rPr>
              <a:t>in higher </a:t>
            </a:r>
            <a:r>
              <a:rPr lang="en-US" sz="2000" b="1" dirty="0">
                <a:solidFill>
                  <a:srgbClr val="FF0000"/>
                </a:solidFill>
              </a:rPr>
              <a:t>education 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3472" y="1193136"/>
            <a:ext cx="6861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Group vote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Asking faculty to do administrative chore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More committees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Shared responsibility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491" y="1596096"/>
            <a:ext cx="1891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Not just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854" y="2534558"/>
            <a:ext cx="2278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   Plus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3472" y="2454586"/>
            <a:ext cx="68615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Broad and continuous communication among faculty and staff in </a:t>
            </a:r>
            <a:r>
              <a:rPr lang="en-US" b="1" dirty="0"/>
              <a:t>the process of planning and decision-making on important </a:t>
            </a:r>
            <a:r>
              <a:rPr lang="en-US" b="1" dirty="0" smtClean="0"/>
              <a:t>issues.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Have institutionalized mechanism to safeguard the process.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No </a:t>
            </a:r>
            <a:r>
              <a:rPr lang="en-US" b="1" dirty="0"/>
              <a:t>one can arbitrarily make decisions without advice of </a:t>
            </a:r>
            <a:r>
              <a:rPr lang="en-US" b="1" dirty="0" smtClean="0"/>
              <a:t>concerned constituents.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The role </a:t>
            </a:r>
            <a:r>
              <a:rPr lang="en-US" b="1" dirty="0" smtClean="0"/>
              <a:t>of </a:t>
            </a:r>
            <a:r>
              <a:rPr lang="en-US" b="1" dirty="0"/>
              <a:t>every different concerned constituency should be well defined in the </a:t>
            </a:r>
            <a:r>
              <a:rPr lang="en-US" b="1" dirty="0" smtClean="0"/>
              <a:t>process.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Do </a:t>
            </a:r>
            <a:r>
              <a:rPr lang="en-US" b="1" dirty="0"/>
              <a:t>not compromise accountability</a:t>
            </a:r>
            <a:r>
              <a:rPr lang="en-US" b="1" dirty="0" smtClean="0"/>
              <a:t>. The director, </a:t>
            </a:r>
            <a:r>
              <a:rPr lang="en-US" b="1" dirty="0"/>
              <a:t>not the committee,  who is ultimately held responsible for the consequence of the decision.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013472" y="2473436"/>
            <a:ext cx="69906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35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1384" y="281970"/>
            <a:ext cx="517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4. A director as an Interface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605961" y="2170899"/>
            <a:ext cx="1939177" cy="3323987"/>
          </a:xfrm>
          <a:prstGeom prst="rect">
            <a:avLst/>
          </a:prstGeom>
          <a:noFill/>
          <a:ln w="254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err="1">
                <a:solidFill>
                  <a:srgbClr val="7F0055"/>
                </a:solidFill>
                <a:cs typeface="Times New Roman" panose="02020603050405020304" pitchFamily="18" charset="0"/>
              </a:rPr>
              <a:t>int</a:t>
            </a:r>
            <a:r>
              <a:rPr lang="en-US" altLang="en-US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size();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T get(</a:t>
            </a:r>
            <a:r>
              <a:rPr lang="en-US" altLang="en-US" sz="1400" b="1" dirty="0" err="1">
                <a:solidFill>
                  <a:srgbClr val="7F0055"/>
                </a:solidFill>
                <a:cs typeface="Times New Roman" panose="02020603050405020304" pitchFamily="18" charset="0"/>
              </a:rPr>
              <a:t>int</a:t>
            </a:r>
            <a:r>
              <a:rPr lang="en-US" altLang="en-US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);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T set(</a:t>
            </a:r>
            <a:r>
              <a:rPr lang="en-US" altLang="en-US" sz="1400" b="1" dirty="0" err="1">
                <a:solidFill>
                  <a:srgbClr val="7F0055"/>
                </a:solidFill>
                <a:cs typeface="Times New Roman" panose="02020603050405020304" pitchFamily="18" charset="0"/>
              </a:rPr>
              <a:t>int</a:t>
            </a:r>
            <a:r>
              <a:rPr lang="en-US" altLang="en-US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, T item);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err="1">
                <a:solidFill>
                  <a:srgbClr val="7F0055"/>
                </a:solidFill>
                <a:cs typeface="Times New Roman" panose="02020603050405020304" pitchFamily="18" charset="0"/>
              </a:rPr>
              <a:t>int</a:t>
            </a:r>
            <a:r>
              <a:rPr lang="en-US" altLang="en-US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indexOf</a:t>
            </a:r>
            <a:r>
              <a:rPr lang="en-US" altLang="en-US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(T item);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7F0055"/>
                </a:solidFill>
                <a:cs typeface="Times New Roman" panose="02020603050405020304" pitchFamily="18" charset="0"/>
              </a:rPr>
              <a:t>void</a:t>
            </a:r>
            <a:r>
              <a:rPr lang="en-US" altLang="en-US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add(T item);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7F0055"/>
                </a:solidFill>
                <a:cs typeface="Times New Roman" panose="02020603050405020304" pitchFamily="18" charset="0"/>
              </a:rPr>
              <a:t>void</a:t>
            </a:r>
            <a:r>
              <a:rPr lang="en-US" altLang="en-US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add(</a:t>
            </a:r>
            <a:r>
              <a:rPr lang="en-US" altLang="en-US" sz="1400" b="1" dirty="0" err="1">
                <a:solidFill>
                  <a:srgbClr val="7F0055"/>
                </a:solidFill>
                <a:cs typeface="Times New Roman" panose="02020603050405020304" pitchFamily="18" charset="0"/>
              </a:rPr>
              <a:t>int</a:t>
            </a:r>
            <a:r>
              <a:rPr lang="en-US" altLang="en-US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, T item);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T remove(</a:t>
            </a:r>
            <a:r>
              <a:rPr lang="en-US" altLang="en-US" sz="1400" b="1" dirty="0" err="1">
                <a:solidFill>
                  <a:srgbClr val="7F0055"/>
                </a:solidFill>
                <a:cs typeface="Times New Roman" panose="02020603050405020304" pitchFamily="18" charset="0"/>
              </a:rPr>
              <a:t>int</a:t>
            </a:r>
            <a:r>
              <a:rPr lang="en-US" altLang="en-US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Object[] </a:t>
            </a:r>
            <a:r>
              <a:rPr lang="en-US" altLang="en-US" sz="14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toArray</a:t>
            </a:r>
            <a:r>
              <a:rPr lang="en-US" altLang="en-US" sz="1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();</a:t>
            </a:r>
            <a:endParaRPr lang="en-US" altLang="en-US" sz="14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6226007" y="1314179"/>
            <a:ext cx="2106613" cy="4293935"/>
          </a:xfrm>
          <a:prstGeom prst="ellipse">
            <a:avLst/>
          </a:prstGeom>
          <a:solidFill>
            <a:schemeClr val="bg1"/>
          </a:solidFill>
          <a:ln w="50800" algn="ctr">
            <a:solidFill>
              <a:srgbClr val="000080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solidFill>
                <a:schemeClr val="tx2"/>
              </a:solidFill>
              <a:latin typeface="Courier New" panose="02070309020205020404" pitchFamily="49" charset="0"/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7351713" y="4042443"/>
            <a:ext cx="455613" cy="476250"/>
          </a:xfrm>
          <a:prstGeom prst="ellipse">
            <a:avLst/>
          </a:prstGeom>
          <a:solidFill>
            <a:srgbClr val="CC0099"/>
          </a:solidFill>
          <a:ln w="9525" algn="ctr">
            <a:solidFill>
              <a:srgbClr val="00008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Courier New" panose="02070309020205020404" pitchFamily="49" charset="0"/>
              </a:rPr>
              <a:t>C</a:t>
            </a: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7580313" y="3509043"/>
            <a:ext cx="455613" cy="476250"/>
          </a:xfrm>
          <a:prstGeom prst="ellipse">
            <a:avLst/>
          </a:prstGeom>
          <a:solidFill>
            <a:srgbClr val="CC0099"/>
          </a:solidFill>
          <a:ln w="9525" algn="ctr">
            <a:solidFill>
              <a:srgbClr val="00008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Courier New" panose="02070309020205020404" pitchFamily="49" charset="0"/>
              </a:rPr>
              <a:t>D</a:t>
            </a: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6742113" y="4271043"/>
            <a:ext cx="455613" cy="476250"/>
          </a:xfrm>
          <a:prstGeom prst="ellipse">
            <a:avLst/>
          </a:prstGeom>
          <a:solidFill>
            <a:srgbClr val="CC0099"/>
          </a:solidFill>
          <a:ln w="9525" algn="ctr">
            <a:solidFill>
              <a:srgbClr val="00008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Courier New" panose="02070309020205020404" pitchFamily="49" charset="0"/>
              </a:rPr>
              <a:t>E</a:t>
            </a: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6970713" y="3128043"/>
            <a:ext cx="455613" cy="476250"/>
          </a:xfrm>
          <a:prstGeom prst="ellipse">
            <a:avLst/>
          </a:prstGeom>
          <a:solidFill>
            <a:srgbClr val="CC0099"/>
          </a:solidFill>
          <a:ln w="9525" algn="ctr">
            <a:solidFill>
              <a:srgbClr val="00008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Courier New" panose="02070309020205020404" pitchFamily="49" charset="0"/>
              </a:rPr>
              <a:t>F</a:t>
            </a: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6894513" y="1908843"/>
            <a:ext cx="455613" cy="476250"/>
          </a:xfrm>
          <a:prstGeom prst="ellipse">
            <a:avLst/>
          </a:prstGeom>
          <a:solidFill>
            <a:srgbClr val="CC0099"/>
          </a:solidFill>
          <a:ln w="9525" algn="ctr">
            <a:solidFill>
              <a:srgbClr val="00008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Courier New" panose="02070309020205020404" pitchFamily="49" charset="0"/>
              </a:rPr>
              <a:t>G</a:t>
            </a:r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6970713" y="4880643"/>
            <a:ext cx="455613" cy="476250"/>
          </a:xfrm>
          <a:prstGeom prst="ellipse">
            <a:avLst/>
          </a:prstGeom>
          <a:solidFill>
            <a:srgbClr val="CC0099"/>
          </a:solidFill>
          <a:ln w="9525" algn="ctr">
            <a:solidFill>
              <a:srgbClr val="00008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Courier New" panose="02070309020205020404" pitchFamily="49" charset="0"/>
              </a:rPr>
              <a:t>H</a:t>
            </a: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5713413" y="3372518"/>
            <a:ext cx="22860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>
            <a:off x="5713413" y="3638078"/>
            <a:ext cx="22860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Freeform 23"/>
          <p:cNvSpPr>
            <a:spLocks/>
          </p:cNvSpPr>
          <p:nvPr/>
        </p:nvSpPr>
        <p:spPr bwMode="auto">
          <a:xfrm>
            <a:off x="6586538" y="2610518"/>
            <a:ext cx="838200" cy="762000"/>
          </a:xfrm>
          <a:custGeom>
            <a:avLst/>
            <a:gdLst>
              <a:gd name="T0" fmla="*/ 0 w 528"/>
              <a:gd name="T1" fmla="*/ 2147483646 h 480"/>
              <a:gd name="T2" fmla="*/ 2147483646 w 528"/>
              <a:gd name="T3" fmla="*/ 2147483646 h 480"/>
              <a:gd name="T4" fmla="*/ 2147483646 w 528"/>
              <a:gd name="T5" fmla="*/ 0 h 480"/>
              <a:gd name="T6" fmla="*/ 0 60000 65536"/>
              <a:gd name="T7" fmla="*/ 0 60000 65536"/>
              <a:gd name="T8" fmla="*/ 0 60000 65536"/>
              <a:gd name="T9" fmla="*/ 0 w 528"/>
              <a:gd name="T10" fmla="*/ 0 h 480"/>
              <a:gd name="T11" fmla="*/ 528 w 528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480">
                <a:moveTo>
                  <a:pt x="0" y="480"/>
                </a:moveTo>
                <a:cubicBezTo>
                  <a:pt x="76" y="328"/>
                  <a:pt x="152" y="176"/>
                  <a:pt x="240" y="96"/>
                </a:cubicBezTo>
                <a:cubicBezTo>
                  <a:pt x="328" y="16"/>
                  <a:pt x="428" y="8"/>
                  <a:pt x="528" y="0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" name="Freeform 24"/>
          <p:cNvSpPr>
            <a:spLocks/>
          </p:cNvSpPr>
          <p:nvPr/>
        </p:nvSpPr>
        <p:spPr bwMode="auto">
          <a:xfrm>
            <a:off x="7808913" y="2647030"/>
            <a:ext cx="317500" cy="1562100"/>
          </a:xfrm>
          <a:custGeom>
            <a:avLst/>
            <a:gdLst>
              <a:gd name="T0" fmla="*/ 2147483646 w 200"/>
              <a:gd name="T1" fmla="*/ 2147483646 h 984"/>
              <a:gd name="T2" fmla="*/ 2147483646 w 200"/>
              <a:gd name="T3" fmla="*/ 2147483646 h 984"/>
              <a:gd name="T4" fmla="*/ 2147483646 w 200"/>
              <a:gd name="T5" fmla="*/ 2147483646 h 984"/>
              <a:gd name="T6" fmla="*/ 0 w 200"/>
              <a:gd name="T7" fmla="*/ 2147483646 h 984"/>
              <a:gd name="T8" fmla="*/ 0 60000 65536"/>
              <a:gd name="T9" fmla="*/ 0 60000 65536"/>
              <a:gd name="T10" fmla="*/ 0 60000 65536"/>
              <a:gd name="T11" fmla="*/ 0 60000 65536"/>
              <a:gd name="T12" fmla="*/ 0 w 200"/>
              <a:gd name="T13" fmla="*/ 0 h 984"/>
              <a:gd name="T14" fmla="*/ 200 w 200"/>
              <a:gd name="T15" fmla="*/ 984 h 9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" h="984">
                <a:moveTo>
                  <a:pt x="48" y="72"/>
                </a:moveTo>
                <a:cubicBezTo>
                  <a:pt x="36" y="36"/>
                  <a:pt x="24" y="0"/>
                  <a:pt x="48" y="120"/>
                </a:cubicBezTo>
                <a:cubicBezTo>
                  <a:pt x="72" y="240"/>
                  <a:pt x="200" y="648"/>
                  <a:pt x="192" y="792"/>
                </a:cubicBezTo>
                <a:cubicBezTo>
                  <a:pt x="184" y="936"/>
                  <a:pt x="92" y="960"/>
                  <a:pt x="0" y="98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Freeform 25"/>
          <p:cNvSpPr>
            <a:spLocks/>
          </p:cNvSpPr>
          <p:nvPr/>
        </p:nvSpPr>
        <p:spPr bwMode="auto">
          <a:xfrm>
            <a:off x="7491413" y="3828130"/>
            <a:ext cx="88900" cy="228600"/>
          </a:xfrm>
          <a:custGeom>
            <a:avLst/>
            <a:gdLst>
              <a:gd name="T0" fmla="*/ 2147483646 w 56"/>
              <a:gd name="T1" fmla="*/ 2147483646 h 144"/>
              <a:gd name="T2" fmla="*/ 2147483646 w 56"/>
              <a:gd name="T3" fmla="*/ 2147483646 h 144"/>
              <a:gd name="T4" fmla="*/ 2147483646 w 56"/>
              <a:gd name="T5" fmla="*/ 0 h 144"/>
              <a:gd name="T6" fmla="*/ 0 60000 65536"/>
              <a:gd name="T7" fmla="*/ 0 60000 65536"/>
              <a:gd name="T8" fmla="*/ 0 60000 65536"/>
              <a:gd name="T9" fmla="*/ 0 w 56"/>
              <a:gd name="T10" fmla="*/ 0 h 144"/>
              <a:gd name="T11" fmla="*/ 56 w 5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44">
                <a:moveTo>
                  <a:pt x="8" y="144"/>
                </a:moveTo>
                <a:cubicBezTo>
                  <a:pt x="4" y="132"/>
                  <a:pt x="0" y="120"/>
                  <a:pt x="8" y="96"/>
                </a:cubicBezTo>
                <a:cubicBezTo>
                  <a:pt x="16" y="72"/>
                  <a:pt x="36" y="36"/>
                  <a:pt x="56" y="0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Freeform 26"/>
          <p:cNvSpPr>
            <a:spLocks/>
          </p:cNvSpPr>
          <p:nvPr/>
        </p:nvSpPr>
        <p:spPr bwMode="auto">
          <a:xfrm>
            <a:off x="7046913" y="3675730"/>
            <a:ext cx="533400" cy="609600"/>
          </a:xfrm>
          <a:custGeom>
            <a:avLst/>
            <a:gdLst>
              <a:gd name="T0" fmla="*/ 2147483646 w 336"/>
              <a:gd name="T1" fmla="*/ 0 h 384"/>
              <a:gd name="T2" fmla="*/ 2147483646 w 336"/>
              <a:gd name="T3" fmla="*/ 2147483646 h 384"/>
              <a:gd name="T4" fmla="*/ 0 w 336"/>
              <a:gd name="T5" fmla="*/ 2147483646 h 384"/>
              <a:gd name="T6" fmla="*/ 0 60000 65536"/>
              <a:gd name="T7" fmla="*/ 0 60000 65536"/>
              <a:gd name="T8" fmla="*/ 0 60000 65536"/>
              <a:gd name="T9" fmla="*/ 0 w 336"/>
              <a:gd name="T10" fmla="*/ 0 h 384"/>
              <a:gd name="T11" fmla="*/ 336 w 336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384">
                <a:moveTo>
                  <a:pt x="336" y="0"/>
                </a:moveTo>
                <a:cubicBezTo>
                  <a:pt x="244" y="64"/>
                  <a:pt x="152" y="128"/>
                  <a:pt x="96" y="192"/>
                </a:cubicBezTo>
                <a:cubicBezTo>
                  <a:pt x="40" y="256"/>
                  <a:pt x="20" y="320"/>
                  <a:pt x="0" y="38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Freeform 27"/>
          <p:cNvSpPr>
            <a:spLocks/>
          </p:cNvSpPr>
          <p:nvPr/>
        </p:nvSpPr>
        <p:spPr bwMode="auto">
          <a:xfrm>
            <a:off x="6869113" y="3599530"/>
            <a:ext cx="177800" cy="685800"/>
          </a:xfrm>
          <a:custGeom>
            <a:avLst/>
            <a:gdLst>
              <a:gd name="T0" fmla="*/ 2147483646 w 112"/>
              <a:gd name="T1" fmla="*/ 2147483646 h 432"/>
              <a:gd name="T2" fmla="*/ 2147483646 w 112"/>
              <a:gd name="T3" fmla="*/ 2147483646 h 432"/>
              <a:gd name="T4" fmla="*/ 2147483646 w 112"/>
              <a:gd name="T5" fmla="*/ 0 h 432"/>
              <a:gd name="T6" fmla="*/ 0 60000 65536"/>
              <a:gd name="T7" fmla="*/ 0 60000 65536"/>
              <a:gd name="T8" fmla="*/ 0 60000 65536"/>
              <a:gd name="T9" fmla="*/ 0 w 112"/>
              <a:gd name="T10" fmla="*/ 0 h 432"/>
              <a:gd name="T11" fmla="*/ 112 w 11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432">
                <a:moveTo>
                  <a:pt x="16" y="432"/>
                </a:moveTo>
                <a:cubicBezTo>
                  <a:pt x="8" y="324"/>
                  <a:pt x="0" y="216"/>
                  <a:pt x="16" y="144"/>
                </a:cubicBezTo>
                <a:cubicBezTo>
                  <a:pt x="32" y="72"/>
                  <a:pt x="72" y="36"/>
                  <a:pt x="112" y="0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" name="Freeform 28"/>
          <p:cNvSpPr>
            <a:spLocks/>
          </p:cNvSpPr>
          <p:nvPr/>
        </p:nvSpPr>
        <p:spPr bwMode="auto">
          <a:xfrm>
            <a:off x="7110413" y="2380330"/>
            <a:ext cx="88900" cy="762000"/>
          </a:xfrm>
          <a:custGeom>
            <a:avLst/>
            <a:gdLst>
              <a:gd name="T0" fmla="*/ 2147483646 w 56"/>
              <a:gd name="T1" fmla="*/ 2147483646 h 480"/>
              <a:gd name="T2" fmla="*/ 2147483646 w 56"/>
              <a:gd name="T3" fmla="*/ 2147483646 h 480"/>
              <a:gd name="T4" fmla="*/ 2147483646 w 56"/>
              <a:gd name="T5" fmla="*/ 0 h 480"/>
              <a:gd name="T6" fmla="*/ 0 60000 65536"/>
              <a:gd name="T7" fmla="*/ 0 60000 65536"/>
              <a:gd name="T8" fmla="*/ 0 60000 65536"/>
              <a:gd name="T9" fmla="*/ 0 w 56"/>
              <a:gd name="T10" fmla="*/ 0 h 480"/>
              <a:gd name="T11" fmla="*/ 56 w 56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480">
                <a:moveTo>
                  <a:pt x="56" y="480"/>
                </a:moveTo>
                <a:cubicBezTo>
                  <a:pt x="36" y="328"/>
                  <a:pt x="16" y="176"/>
                  <a:pt x="8" y="96"/>
                </a:cubicBezTo>
                <a:cubicBezTo>
                  <a:pt x="0" y="16"/>
                  <a:pt x="4" y="8"/>
                  <a:pt x="8" y="0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Freeform 29"/>
          <p:cNvSpPr>
            <a:spLocks/>
          </p:cNvSpPr>
          <p:nvPr/>
        </p:nvSpPr>
        <p:spPr bwMode="auto">
          <a:xfrm>
            <a:off x="6332537" y="2227930"/>
            <a:ext cx="638175" cy="2743200"/>
          </a:xfrm>
          <a:custGeom>
            <a:avLst/>
            <a:gdLst>
              <a:gd name="T0" fmla="*/ 2147483646 w 488"/>
              <a:gd name="T1" fmla="*/ 0 h 1728"/>
              <a:gd name="T2" fmla="*/ 2147483646 w 488"/>
              <a:gd name="T3" fmla="*/ 2147483646 h 1728"/>
              <a:gd name="T4" fmla="*/ 2147483646 w 488"/>
              <a:gd name="T5" fmla="*/ 2147483646 h 1728"/>
              <a:gd name="T6" fmla="*/ 0 60000 65536"/>
              <a:gd name="T7" fmla="*/ 0 60000 65536"/>
              <a:gd name="T8" fmla="*/ 0 60000 65536"/>
              <a:gd name="T9" fmla="*/ 0 w 488"/>
              <a:gd name="T10" fmla="*/ 0 h 1728"/>
              <a:gd name="T11" fmla="*/ 488 w 488"/>
              <a:gd name="T12" fmla="*/ 1728 h 17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8" h="1728">
                <a:moveTo>
                  <a:pt x="440" y="0"/>
                </a:moveTo>
                <a:cubicBezTo>
                  <a:pt x="220" y="288"/>
                  <a:pt x="0" y="576"/>
                  <a:pt x="8" y="864"/>
                </a:cubicBezTo>
                <a:cubicBezTo>
                  <a:pt x="16" y="1152"/>
                  <a:pt x="252" y="1440"/>
                  <a:pt x="488" y="1728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5" name="Freeform 35"/>
          <p:cNvSpPr>
            <a:spLocks/>
          </p:cNvSpPr>
          <p:nvPr/>
        </p:nvSpPr>
        <p:spPr bwMode="auto">
          <a:xfrm>
            <a:off x="6018181" y="5306886"/>
            <a:ext cx="609600" cy="762000"/>
          </a:xfrm>
          <a:custGeom>
            <a:avLst/>
            <a:gdLst>
              <a:gd name="T0" fmla="*/ 0 w 720"/>
              <a:gd name="T1" fmla="*/ 2147483646 h 480"/>
              <a:gd name="T2" fmla="*/ 2147483646 w 720"/>
              <a:gd name="T3" fmla="*/ 0 h 480"/>
              <a:gd name="T4" fmla="*/ 2147483646 w 720"/>
              <a:gd name="T5" fmla="*/ 2147483646 h 480"/>
              <a:gd name="T6" fmla="*/ 0 60000 65536"/>
              <a:gd name="T7" fmla="*/ 0 60000 65536"/>
              <a:gd name="T8" fmla="*/ 0 60000 65536"/>
              <a:gd name="T9" fmla="*/ 0 w 720"/>
              <a:gd name="T10" fmla="*/ 0 h 480"/>
              <a:gd name="T11" fmla="*/ 720 w 720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480">
                <a:moveTo>
                  <a:pt x="0" y="240"/>
                </a:moveTo>
                <a:lnTo>
                  <a:pt x="720" y="0"/>
                </a:lnTo>
                <a:lnTo>
                  <a:pt x="480" y="480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" name="Freeform 36"/>
          <p:cNvSpPr>
            <a:spLocks/>
          </p:cNvSpPr>
          <p:nvPr/>
        </p:nvSpPr>
        <p:spPr bwMode="auto">
          <a:xfrm>
            <a:off x="6768223" y="5775992"/>
            <a:ext cx="609600" cy="457200"/>
          </a:xfrm>
          <a:custGeom>
            <a:avLst/>
            <a:gdLst>
              <a:gd name="T0" fmla="*/ 0 w 240"/>
              <a:gd name="T1" fmla="*/ 2147483646 h 384"/>
              <a:gd name="T2" fmla="*/ 2147483646 w 240"/>
              <a:gd name="T3" fmla="*/ 0 h 384"/>
              <a:gd name="T4" fmla="*/ 2147483646 w 240"/>
              <a:gd name="T5" fmla="*/ 2147483646 h 384"/>
              <a:gd name="T6" fmla="*/ 0 60000 65536"/>
              <a:gd name="T7" fmla="*/ 0 60000 65536"/>
              <a:gd name="T8" fmla="*/ 0 60000 65536"/>
              <a:gd name="T9" fmla="*/ 0 w 240"/>
              <a:gd name="T10" fmla="*/ 0 h 384"/>
              <a:gd name="T11" fmla="*/ 240 w 240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384">
                <a:moveTo>
                  <a:pt x="0" y="384"/>
                </a:moveTo>
                <a:lnTo>
                  <a:pt x="240" y="0"/>
                </a:lnTo>
                <a:lnTo>
                  <a:pt x="240" y="384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" name="Freeform 37"/>
          <p:cNvSpPr>
            <a:spLocks/>
          </p:cNvSpPr>
          <p:nvPr/>
        </p:nvSpPr>
        <p:spPr bwMode="auto">
          <a:xfrm>
            <a:off x="8243888" y="4120829"/>
            <a:ext cx="533400" cy="1600200"/>
          </a:xfrm>
          <a:custGeom>
            <a:avLst/>
            <a:gdLst>
              <a:gd name="T0" fmla="*/ 2147483646 w 624"/>
              <a:gd name="T1" fmla="*/ 0 h 1104"/>
              <a:gd name="T2" fmla="*/ 0 w 624"/>
              <a:gd name="T3" fmla="*/ 2147483646 h 1104"/>
              <a:gd name="T4" fmla="*/ 2147483646 w 624"/>
              <a:gd name="T5" fmla="*/ 2147483646 h 1104"/>
              <a:gd name="T6" fmla="*/ 0 60000 65536"/>
              <a:gd name="T7" fmla="*/ 0 60000 65536"/>
              <a:gd name="T8" fmla="*/ 0 60000 65536"/>
              <a:gd name="T9" fmla="*/ 0 w 624"/>
              <a:gd name="T10" fmla="*/ 0 h 1104"/>
              <a:gd name="T11" fmla="*/ 624 w 624"/>
              <a:gd name="T12" fmla="*/ 1104 h 1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1104">
                <a:moveTo>
                  <a:pt x="624" y="0"/>
                </a:moveTo>
                <a:lnTo>
                  <a:pt x="0" y="432"/>
                </a:lnTo>
                <a:lnTo>
                  <a:pt x="384" y="1104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6361113" y="3356643"/>
            <a:ext cx="455613" cy="476250"/>
          </a:xfrm>
          <a:prstGeom prst="ellipse">
            <a:avLst/>
          </a:prstGeom>
          <a:solidFill>
            <a:srgbClr val="CC0099"/>
          </a:solidFill>
          <a:ln w="9525" algn="ctr">
            <a:solidFill>
              <a:srgbClr val="00008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7504113" y="2366043"/>
            <a:ext cx="455613" cy="476250"/>
          </a:xfrm>
          <a:prstGeom prst="ellipse">
            <a:avLst/>
          </a:prstGeom>
          <a:solidFill>
            <a:srgbClr val="CC0099"/>
          </a:solidFill>
          <a:ln w="9525" algn="ctr">
            <a:solidFill>
              <a:srgbClr val="00008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30" name="TextBox 30"/>
          <p:cNvSpPr txBox="1">
            <a:spLocks noChangeArrowheads="1"/>
          </p:cNvSpPr>
          <p:nvPr/>
        </p:nvSpPr>
        <p:spPr bwMode="auto">
          <a:xfrm>
            <a:off x="6284913" y="3675730"/>
            <a:ext cx="555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Courier New" panose="02070309020205020404" pitchFamily="49" charset="0"/>
              </a:rPr>
              <a:t>[0]</a:t>
            </a:r>
          </a:p>
        </p:txBody>
      </p:sp>
      <p:sp>
        <p:nvSpPr>
          <p:cNvPr id="31" name="TextBox 31"/>
          <p:cNvSpPr txBox="1">
            <a:spLocks noChangeArrowheads="1"/>
          </p:cNvSpPr>
          <p:nvPr/>
        </p:nvSpPr>
        <p:spPr bwMode="auto">
          <a:xfrm>
            <a:off x="7656513" y="2227930"/>
            <a:ext cx="555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Courier New" panose="02070309020205020404" pitchFamily="49" charset="0"/>
              </a:rPr>
              <a:t>[1]</a:t>
            </a:r>
          </a:p>
        </p:txBody>
      </p:sp>
      <p:sp>
        <p:nvSpPr>
          <p:cNvPr id="32" name="TextBox 32"/>
          <p:cNvSpPr txBox="1">
            <a:spLocks noChangeArrowheads="1"/>
          </p:cNvSpPr>
          <p:nvPr/>
        </p:nvSpPr>
        <p:spPr bwMode="auto">
          <a:xfrm>
            <a:off x="7504113" y="4437730"/>
            <a:ext cx="555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Courier New" panose="02070309020205020404" pitchFamily="49" charset="0"/>
              </a:rPr>
              <a:t>[2]</a:t>
            </a:r>
          </a:p>
        </p:txBody>
      </p:sp>
      <p:sp>
        <p:nvSpPr>
          <p:cNvPr id="33" name="TextBox 33"/>
          <p:cNvSpPr txBox="1">
            <a:spLocks noChangeArrowheads="1"/>
          </p:cNvSpPr>
          <p:nvPr/>
        </p:nvSpPr>
        <p:spPr bwMode="auto">
          <a:xfrm>
            <a:off x="7580313" y="3218530"/>
            <a:ext cx="555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Courier New" panose="02070309020205020404" pitchFamily="49" charset="0"/>
              </a:rPr>
              <a:t>[3]</a:t>
            </a:r>
          </a:p>
        </p:txBody>
      </p:sp>
      <p:sp>
        <p:nvSpPr>
          <p:cNvPr id="34" name="TextBox 34"/>
          <p:cNvSpPr txBox="1">
            <a:spLocks noChangeArrowheads="1"/>
          </p:cNvSpPr>
          <p:nvPr/>
        </p:nvSpPr>
        <p:spPr bwMode="auto">
          <a:xfrm>
            <a:off x="6513513" y="4209130"/>
            <a:ext cx="60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Courier New" panose="02070309020205020404" pitchFamily="49" charset="0"/>
              </a:rPr>
              <a:t>[4]</a:t>
            </a:r>
          </a:p>
        </p:txBody>
      </p:sp>
      <p:sp>
        <p:nvSpPr>
          <p:cNvPr id="35" name="TextBox 35"/>
          <p:cNvSpPr txBox="1">
            <a:spLocks noChangeArrowheads="1"/>
          </p:cNvSpPr>
          <p:nvPr/>
        </p:nvSpPr>
        <p:spPr bwMode="auto">
          <a:xfrm>
            <a:off x="7123113" y="2913730"/>
            <a:ext cx="555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Courier New" panose="02070309020205020404" pitchFamily="49" charset="0"/>
              </a:rPr>
              <a:t>[5]</a:t>
            </a:r>
          </a:p>
        </p:txBody>
      </p:sp>
      <p:sp>
        <p:nvSpPr>
          <p:cNvPr id="36" name="TextBox 36"/>
          <p:cNvSpPr txBox="1">
            <a:spLocks noChangeArrowheads="1"/>
          </p:cNvSpPr>
          <p:nvPr/>
        </p:nvSpPr>
        <p:spPr bwMode="auto">
          <a:xfrm>
            <a:off x="6970713" y="1618330"/>
            <a:ext cx="555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Courier New" panose="02070309020205020404" pitchFamily="49" charset="0"/>
              </a:rPr>
              <a:t>[6]</a:t>
            </a:r>
          </a:p>
        </p:txBody>
      </p:sp>
      <p:sp>
        <p:nvSpPr>
          <p:cNvPr id="37" name="TextBox 37"/>
          <p:cNvSpPr txBox="1">
            <a:spLocks noChangeArrowheads="1"/>
          </p:cNvSpPr>
          <p:nvPr/>
        </p:nvSpPr>
        <p:spPr bwMode="auto">
          <a:xfrm>
            <a:off x="7351713" y="5047330"/>
            <a:ext cx="555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Courier New" panose="02070309020205020404" pitchFamily="49" charset="0"/>
              </a:rPr>
              <a:t>[7]</a:t>
            </a:r>
          </a:p>
        </p:txBody>
      </p:sp>
      <p:sp>
        <p:nvSpPr>
          <p:cNvPr id="38" name="Oval 14"/>
          <p:cNvSpPr>
            <a:spLocks noChangeArrowheads="1"/>
          </p:cNvSpPr>
          <p:nvPr/>
        </p:nvSpPr>
        <p:spPr bwMode="auto">
          <a:xfrm>
            <a:off x="2467892" y="2947068"/>
            <a:ext cx="381000" cy="381000"/>
          </a:xfrm>
          <a:prstGeom prst="ellipse">
            <a:avLst/>
          </a:prstGeom>
          <a:noFill/>
          <a:ln w="9525" algn="ctr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solidFill>
                <a:schemeClr val="tx2"/>
              </a:solidFill>
              <a:latin typeface="Courier New" panose="02070309020205020404" pitchFamily="49" charset="0"/>
            </a:endParaRPr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>
            <a:off x="2620292" y="3328068"/>
            <a:ext cx="0" cy="7620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" name="Line 16"/>
          <p:cNvSpPr>
            <a:spLocks noChangeShapeType="1"/>
          </p:cNvSpPr>
          <p:nvPr/>
        </p:nvSpPr>
        <p:spPr bwMode="auto">
          <a:xfrm flipH="1">
            <a:off x="2391692" y="4090068"/>
            <a:ext cx="228600" cy="9144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" name="Line 17"/>
          <p:cNvSpPr>
            <a:spLocks noChangeShapeType="1"/>
          </p:cNvSpPr>
          <p:nvPr/>
        </p:nvSpPr>
        <p:spPr bwMode="auto">
          <a:xfrm>
            <a:off x="2620292" y="4090068"/>
            <a:ext cx="228600" cy="9144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" name="Line 18"/>
          <p:cNvSpPr>
            <a:spLocks noChangeShapeType="1"/>
          </p:cNvSpPr>
          <p:nvPr/>
        </p:nvSpPr>
        <p:spPr bwMode="auto">
          <a:xfrm flipH="1">
            <a:off x="2239292" y="3328068"/>
            <a:ext cx="381000" cy="4572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" name="Line 19"/>
          <p:cNvSpPr>
            <a:spLocks noChangeShapeType="1"/>
          </p:cNvSpPr>
          <p:nvPr/>
        </p:nvSpPr>
        <p:spPr bwMode="auto">
          <a:xfrm>
            <a:off x="2620292" y="3328068"/>
            <a:ext cx="304800" cy="4572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" name="AutoShape 22"/>
          <p:cNvSpPr>
            <a:spLocks noChangeArrowheads="1"/>
          </p:cNvSpPr>
          <p:nvPr/>
        </p:nvSpPr>
        <p:spPr bwMode="auto">
          <a:xfrm>
            <a:off x="1986990" y="1908842"/>
            <a:ext cx="1364970" cy="657225"/>
          </a:xfrm>
          <a:prstGeom prst="cloudCallout">
            <a:avLst>
              <a:gd name="adj1" fmla="val -12031"/>
              <a:gd name="adj2" fmla="val 99373"/>
            </a:avLst>
          </a:prstGeom>
          <a:noFill/>
          <a:ln w="95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List</a:t>
            </a:r>
            <a:endParaRPr lang="en-US" altLang="en-US" sz="2000" b="1" dirty="0">
              <a:solidFill>
                <a:srgbClr val="0000FF"/>
              </a:solidFill>
              <a:latin typeface="Courier New" panose="02070309020205020404" pitchFamily="49" charset="0"/>
            </a:endParaRPr>
          </a:p>
        </p:txBody>
      </p:sp>
      <p:sp>
        <p:nvSpPr>
          <p:cNvPr id="47" name="Line 12"/>
          <p:cNvSpPr>
            <a:spLocks noChangeShapeType="1"/>
          </p:cNvSpPr>
          <p:nvPr/>
        </p:nvSpPr>
        <p:spPr bwMode="auto">
          <a:xfrm>
            <a:off x="3203146" y="3442368"/>
            <a:ext cx="22860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" name="Line 13"/>
          <p:cNvSpPr>
            <a:spLocks noChangeShapeType="1"/>
          </p:cNvSpPr>
          <p:nvPr/>
        </p:nvSpPr>
        <p:spPr bwMode="auto">
          <a:xfrm flipH="1">
            <a:off x="3203146" y="3747168"/>
            <a:ext cx="22860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160769" y="765455"/>
            <a:ext cx="6248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To Connect SIT, CAST, and ISU and beyond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52268" y="3082799"/>
            <a:ext cx="11556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CAST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ISU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IlliniosUS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World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884563" y="1406623"/>
            <a:ext cx="1155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SIT</a:t>
            </a:r>
          </a:p>
        </p:txBody>
      </p:sp>
      <p:sp>
        <p:nvSpPr>
          <p:cNvPr id="52" name="AutoShape 22"/>
          <p:cNvSpPr>
            <a:spLocks noChangeArrowheads="1"/>
          </p:cNvSpPr>
          <p:nvPr/>
        </p:nvSpPr>
        <p:spPr bwMode="auto">
          <a:xfrm>
            <a:off x="1993478" y="1908843"/>
            <a:ext cx="1364970" cy="657225"/>
          </a:xfrm>
          <a:prstGeom prst="cloudCallout">
            <a:avLst>
              <a:gd name="adj1" fmla="val -12031"/>
              <a:gd name="adj2" fmla="val 99373"/>
            </a:avLst>
          </a:prstGeom>
          <a:noFill/>
          <a:ln w="95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</a:rPr>
              <a:t>SIT</a:t>
            </a:r>
            <a:endParaRPr lang="en-US" altLang="en-US" sz="2400" b="1" dirty="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201471" y="1908575"/>
            <a:ext cx="291008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ISURegular"/>
                <a:hlinkClick r:id="rId2"/>
              </a:rPr>
              <a:t>Computer </a:t>
            </a:r>
            <a:r>
              <a:rPr lang="en-US" sz="1400" dirty="0">
                <a:solidFill>
                  <a:srgbClr val="FF0000"/>
                </a:solidFill>
                <a:latin typeface="ISURegular"/>
                <a:hlinkClick r:id="rId2"/>
              </a:rPr>
              <a:t>Science - General</a:t>
            </a:r>
            <a:endParaRPr lang="en-US" sz="1400" dirty="0">
              <a:solidFill>
                <a:srgbClr val="FF0000"/>
              </a:solidFill>
              <a:latin typeface="ISU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ISURegular"/>
                <a:hlinkClick r:id="rId3"/>
              </a:rPr>
              <a:t>Computer Science - Web Computing</a:t>
            </a:r>
            <a:endParaRPr lang="en-US" sz="1400" dirty="0">
              <a:solidFill>
                <a:srgbClr val="FF0000"/>
              </a:solidFill>
              <a:latin typeface="ISU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ISURegular"/>
                <a:hlinkClick r:id="rId4"/>
              </a:rPr>
              <a:t>Cybersecurity</a:t>
            </a:r>
            <a:endParaRPr lang="en-US" sz="1400" dirty="0" smtClean="0">
              <a:solidFill>
                <a:srgbClr val="FF0000"/>
              </a:solidFill>
              <a:latin typeface="ISU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ISURegular"/>
                <a:hlinkClick r:id="rId5"/>
              </a:rPr>
              <a:t>Information </a:t>
            </a:r>
            <a:r>
              <a:rPr lang="en-US" sz="1400" dirty="0">
                <a:solidFill>
                  <a:srgbClr val="FF0000"/>
                </a:solidFill>
                <a:latin typeface="ISURegular"/>
                <a:hlinkClick r:id="rId5"/>
              </a:rPr>
              <a:t>Systems - Integration of Enterprise Systems</a:t>
            </a:r>
            <a:endParaRPr lang="en-US" sz="1400" dirty="0">
              <a:solidFill>
                <a:srgbClr val="FF0000"/>
              </a:solidFill>
              <a:latin typeface="ISU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ISURegular"/>
                <a:hlinkClick r:id="rId6"/>
              </a:rPr>
              <a:t>Information Systems - Systems Development/Analyst</a:t>
            </a:r>
            <a:endParaRPr lang="en-US" sz="1400" dirty="0">
              <a:solidFill>
                <a:srgbClr val="FF0000"/>
              </a:solidFill>
              <a:latin typeface="ISU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ISURegular"/>
                <a:hlinkClick r:id="rId7"/>
              </a:rPr>
              <a:t>Information Systems - Web Application </a:t>
            </a:r>
            <a:r>
              <a:rPr lang="en-US" sz="1400" dirty="0" smtClean="0">
                <a:solidFill>
                  <a:srgbClr val="FF0000"/>
                </a:solidFill>
                <a:latin typeface="ISURegular"/>
                <a:hlinkClick r:id="rId7"/>
              </a:rPr>
              <a:t>Development</a:t>
            </a:r>
            <a:endParaRPr lang="en-US" sz="1400" dirty="0" smtClean="0">
              <a:solidFill>
                <a:srgbClr val="FF0000"/>
              </a:solidFill>
              <a:latin typeface="ISU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Integration of Enterprise </a:t>
            </a:r>
            <a:r>
              <a:rPr lang="en-US" sz="1400" dirty="0" smtClean="0">
                <a:solidFill>
                  <a:srgbClr val="FF0000"/>
                </a:solidFill>
              </a:rPr>
              <a:t>Systems</a:t>
            </a:r>
            <a:endParaRPr lang="en-US" sz="1400" dirty="0" smtClean="0">
              <a:solidFill>
                <a:srgbClr val="FF0000"/>
              </a:solidFill>
              <a:latin typeface="ISU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ISURegular"/>
                <a:hlinkClick r:id="rId8"/>
              </a:rPr>
              <a:t>Network and Telecommunications Management</a:t>
            </a:r>
            <a:endParaRPr lang="en-US" sz="1400" dirty="0">
              <a:solidFill>
                <a:srgbClr val="FF0000"/>
              </a:solidFill>
              <a:latin typeface="ISURegular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  <a:latin typeface="ISURegula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44690" y="1555436"/>
            <a:ext cx="1374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List&lt;T&gt;</a:t>
            </a:r>
            <a:endParaRPr lang="en-US" sz="3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717226" y="1555435"/>
            <a:ext cx="1569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Director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4565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50" grpId="0"/>
      <p:bldP spid="51" grpId="0"/>
      <p:bldP spid="52" grpId="0" animBg="1"/>
      <p:bldP spid="53" grpId="0"/>
      <p:bldP spid="2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1384" y="281970"/>
            <a:ext cx="517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4. A director as an Interface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56" y="765455"/>
            <a:ext cx="6248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To Connect SIT, CAST, and ISU and beyond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099533" y="1270920"/>
            <a:ext cx="68615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Present </a:t>
            </a:r>
            <a:r>
              <a:rPr lang="en-US" b="1" dirty="0">
                <a:solidFill>
                  <a:srgbClr val="FF0000"/>
                </a:solidFill>
              </a:rPr>
              <a:t>the visions, missions, and goals </a:t>
            </a:r>
            <a:r>
              <a:rPr lang="en-US" b="1" dirty="0"/>
              <a:t>of the School to a wide range of stakeholders and </a:t>
            </a:r>
            <a:r>
              <a:rPr lang="en-US" b="1" dirty="0">
                <a:solidFill>
                  <a:srgbClr val="FF0000"/>
                </a:solidFill>
              </a:rPr>
              <a:t>articulate the school's need </a:t>
            </a:r>
            <a:r>
              <a:rPr lang="en-US" b="1" dirty="0"/>
              <a:t>in pursuit of these aims for </a:t>
            </a:r>
            <a:r>
              <a:rPr lang="en-US" b="1" dirty="0" smtClean="0"/>
              <a:t>resources.</a:t>
            </a:r>
            <a:br>
              <a:rPr lang="en-US" b="1" dirty="0" smtClean="0"/>
            </a:br>
            <a:endParaRPr lang="en-US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Present ISU and CAST's </a:t>
            </a:r>
            <a:r>
              <a:rPr lang="en-US" b="1" dirty="0"/>
              <a:t>missions and goals to the School and implement them through </a:t>
            </a:r>
            <a:r>
              <a:rPr lang="en-US" b="1" dirty="0">
                <a:solidFill>
                  <a:srgbClr val="FF0000"/>
                </a:solidFill>
              </a:rPr>
              <a:t>School's policy making </a:t>
            </a:r>
            <a:r>
              <a:rPr lang="en-US" b="1" dirty="0"/>
              <a:t>and </a:t>
            </a:r>
            <a:r>
              <a:rPr lang="en-US" b="1" dirty="0">
                <a:solidFill>
                  <a:srgbClr val="FF0000"/>
                </a:solidFill>
              </a:rPr>
              <a:t>curriculum development</a:t>
            </a:r>
            <a:r>
              <a:rPr lang="en-US" b="1" dirty="0" smtClean="0"/>
              <a:t>.</a:t>
            </a:r>
            <a:br>
              <a:rPr lang="en-US" b="1" dirty="0" smtClean="0"/>
            </a:br>
            <a:endParaRPr lang="en-US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Inform </a:t>
            </a:r>
            <a:r>
              <a:rPr lang="en-US" b="1" dirty="0"/>
              <a:t>the School of the perspectives of the dean's decisions and actions that may affect the faculty and School</a:t>
            </a:r>
            <a:r>
              <a:rPr lang="en-US" b="1" dirty="0" smtClean="0"/>
              <a:t>.</a:t>
            </a:r>
            <a:br>
              <a:rPr lang="en-US" b="1" dirty="0" smtClean="0"/>
            </a:br>
            <a:endParaRPr lang="en-US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Connect to each individual faculty and staff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2099533" y="4753242"/>
            <a:ext cx="7044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5. A director as a collaborator and a facilitator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      Part 3: </a:t>
            </a:r>
            <a:r>
              <a:rPr lang="en-US" sz="2000" b="1" dirty="0">
                <a:solidFill>
                  <a:srgbClr val="0070C0"/>
                </a:solidFill>
              </a:rPr>
              <a:t>Vision and Mission, Strategic Plan</a:t>
            </a:r>
            <a:endParaRPr lang="en-US" sz="2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0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ducate, Connect, Elevate: Illinois State, the strategic plan for Illinois' first public university, 2018-2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379" y="881315"/>
            <a:ext cx="5222292" cy="221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32427" y="3907834"/>
            <a:ext cx="4470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ISUCondBold"/>
              </a:rPr>
              <a:t>Learning </a:t>
            </a:r>
            <a:r>
              <a:rPr lang="en-US" sz="2000" dirty="0">
                <a:latin typeface="ISUCondBold"/>
              </a:rPr>
              <a:t>and Scholarship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ISUCondBold"/>
              </a:rPr>
              <a:t>Diversity </a:t>
            </a:r>
            <a:r>
              <a:rPr lang="en-US" sz="2000" dirty="0">
                <a:latin typeface="ISUCondBold"/>
              </a:rPr>
              <a:t>and Inclusion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ISUCondBold"/>
              </a:rPr>
              <a:t>Respect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ISUCondBold"/>
              </a:rPr>
              <a:t>Collaboration</a:t>
            </a:r>
            <a:endParaRPr lang="en-US" sz="2000" dirty="0">
              <a:latin typeface="ISUCond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67534" y="3308180"/>
            <a:ext cx="14759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740587" y="3954511"/>
            <a:ext cx="32958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ISUCondBold"/>
              </a:rPr>
              <a:t>Individualized </a:t>
            </a:r>
            <a:r>
              <a:rPr lang="en-US" sz="2000" dirty="0">
                <a:latin typeface="ISUCondBold"/>
              </a:rPr>
              <a:t>Attention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ISUCondBold"/>
              </a:rPr>
              <a:t>Civic </a:t>
            </a:r>
            <a:r>
              <a:rPr lang="en-US" sz="2000" dirty="0">
                <a:latin typeface="ISUCondBold"/>
              </a:rPr>
              <a:t>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ISUCondBold"/>
              </a:rPr>
              <a:t>Integrity</a:t>
            </a:r>
            <a:endParaRPr lang="en-US" sz="2000" dirty="0">
              <a:latin typeface="ISUCond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73939" y="61623"/>
            <a:ext cx="14371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Part 3: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6508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91954" y="652594"/>
            <a:ext cx="1539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91954" y="3002924"/>
            <a:ext cx="1723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Mission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33753" y="859626"/>
            <a:ext cx="227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(what we want to see)</a:t>
            </a:r>
          </a:p>
        </p:txBody>
      </p:sp>
      <p:sp>
        <p:nvSpPr>
          <p:cNvPr id="9" name="Rectangle 8"/>
          <p:cNvSpPr/>
          <p:nvPr/>
        </p:nvSpPr>
        <p:spPr>
          <a:xfrm>
            <a:off x="4005851" y="3150695"/>
            <a:ext cx="5008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(what </a:t>
            </a:r>
            <a:r>
              <a:rPr lang="en-US" dirty="0" smtClean="0"/>
              <a:t>we are doing to make our vision comes true </a:t>
            </a:r>
            <a:r>
              <a:rPr lang="en-US" dirty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04684" y="1435990"/>
            <a:ext cx="51646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Premier undergraduate and graduate programs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Generates knowledge, HQ scholarship.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Broaden students’ perspectives.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Connect to the world.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04684" y="3797026"/>
            <a:ext cx="5441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promote the highest academic standards in our </a:t>
            </a:r>
            <a:r>
              <a:rPr lang="en-US" dirty="0" smtClean="0">
                <a:solidFill>
                  <a:srgbClr val="FF0000"/>
                </a:solidFill>
              </a:rPr>
              <a:t>teaching, scholarship</a:t>
            </a:r>
            <a:r>
              <a:rPr lang="en-US" dirty="0" smtClean="0"/>
              <a:t>, and public service.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152294" y="179746"/>
            <a:ext cx="120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(summary)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4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874" y="391961"/>
            <a:ext cx="4599752" cy="5301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7192" y="1925619"/>
            <a:ext cx="1492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E1126"/>
                </a:solidFill>
                <a:latin typeface="Arial Black" panose="020B0A04020102020204" pitchFamily="34" charset="0"/>
              </a:rPr>
              <a:t>2019-2024</a:t>
            </a:r>
            <a:endParaRPr lang="en-US" dirty="0">
              <a:solidFill>
                <a:srgbClr val="CE112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08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2594" y="522102"/>
            <a:ext cx="650299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Responsibility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, honesty, trust, respect for all people, and integrity in all that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we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do.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Diversity,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inclusion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, and equity for students, faculty and staff.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Applied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learning.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Individualized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attention that includes recognition of each student as a significant contributor to our collective mission.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Advancement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of knowledge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including interdisciplinary, collaborative research.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Multidisciplinary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traditions of our college.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Shared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governance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Civic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engagement and outreach with our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external constituents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Sustainable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practices in our programs and awareness in our students.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5392" y="169268"/>
            <a:ext cx="34718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CAST, we value: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1783" y="5231680"/>
            <a:ext cx="4112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CAST’s Vision &amp; Mission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314092" y="4800196"/>
            <a:ext cx="0" cy="484799"/>
          </a:xfrm>
          <a:prstGeom prst="straightConnector1">
            <a:avLst/>
          </a:prstGeom>
          <a:ln w="63500">
            <a:solidFill>
              <a:srgbClr val="FF0000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99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25554" y="241911"/>
            <a:ext cx="6288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CAST’s Strategic Plan (2019-2024)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40462" y="739396"/>
            <a:ext cx="5629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28 strategies to achieve 4 Goals. 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2110" y="1208689"/>
            <a:ext cx="3348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charges to administrators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01943" y="1792387"/>
            <a:ext cx="6870607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solidFill>
                  <a:schemeClr val="tx2">
                    <a:lumMod val="75000"/>
                  </a:schemeClr>
                </a:solidFill>
              </a:rPr>
              <a:t>So, how does SIT update its own strategic plan for 2020-2025  according to CAST’s?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What are the challenges and opportunities we have?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0200" y="3914967"/>
            <a:ext cx="6946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Let’s examine the landscape of current IT Enrollment </a:t>
            </a:r>
          </a:p>
        </p:txBody>
      </p:sp>
    </p:spTree>
    <p:extLst>
      <p:ext uri="{BB962C8B-B14F-4D97-AF65-F5344CB8AC3E}">
        <p14:creationId xmlns:p14="http://schemas.microsoft.com/office/powerpoint/2010/main" val="413040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0200" y="526177"/>
            <a:ext cx="69469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All data and charts in this presentation are taken from the following report: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428" y="1625804"/>
            <a:ext cx="66205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Assessing and Responding to the Growth of Computer Science Undergraduate Enrollments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By The National Academy of Science, 2018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PDF: http://nap.edu/24926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566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98" y="858550"/>
            <a:ext cx="7030122" cy="4728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0814" y="253925"/>
            <a:ext cx="687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Historic </a:t>
            </a:r>
            <a:r>
              <a:rPr lang="en-US" altLang="zh-TW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altLang="zh-TW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rend of CIS degrees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787615" y="1211334"/>
            <a:ext cx="32273" cy="33241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51127" y="1211334"/>
            <a:ext cx="1191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</a:rPr>
              <a:t>degrees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3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2342" y="793493"/>
            <a:ext cx="63094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Part 1: A brief introduction to myself.</a:t>
            </a:r>
          </a:p>
          <a:p>
            <a:endParaRPr lang="en-US" sz="2800" b="1" dirty="0" smtClean="0">
              <a:solidFill>
                <a:srgbClr val="0070C0"/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Part 2: My Administrative Style and 				 Philosophy.</a:t>
            </a:r>
          </a:p>
          <a:p>
            <a:endParaRPr lang="en-US" sz="2800" b="1" dirty="0" smtClean="0">
              <a:solidFill>
                <a:srgbClr val="0070C0"/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Part 3: Vision and Mission, Strategic Plan, 		 Current Landscapes of CS/IT, 				 Challenges and Opportunities .  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05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033" y="218468"/>
            <a:ext cx="6293358" cy="2978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033" y="3031639"/>
            <a:ext cx="6293358" cy="27667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228" y="888604"/>
            <a:ext cx="1724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chemeClr val="bg1"/>
                </a:solidFill>
              </a:rPr>
              <a:t>enrollments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62163" y="5833873"/>
            <a:ext cx="21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SIT  F: 18 U:755 G:55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4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066" y="613064"/>
            <a:ext cx="6399042" cy="38114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3979" y="4793910"/>
            <a:ext cx="5474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Non-majors Enrollment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1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502" y="116455"/>
            <a:ext cx="6310898" cy="5622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3729" y="2635168"/>
            <a:ext cx="415044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Non-majors Enrollment</a:t>
            </a:r>
            <a:endParaRPr lang="en-U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7741" y="1242808"/>
            <a:ext cx="65223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With the CS/IT enrollment surge,</a:t>
            </a:r>
          </a:p>
          <a:p>
            <a:endParaRPr lang="en-US" sz="1000" b="1" dirty="0">
              <a:solidFill>
                <a:srgbClr val="00B0F0"/>
              </a:solidFill>
            </a:endParaRPr>
          </a:p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academic leaders should take deliberate actions  to address this trend with a sense of urgency beyond the School of IT. </a:t>
            </a:r>
          </a:p>
          <a:p>
            <a:endParaRPr 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3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805" y="864418"/>
            <a:ext cx="1702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Director should: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6452" y="626279"/>
            <a:ext cx="68825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Develop better strategies for faculty hiring and retention.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Re-evaluate and </a:t>
            </a:r>
            <a:r>
              <a:rPr lang="en-US" sz="2400"/>
              <a:t>enhance </a:t>
            </a:r>
            <a:r>
              <a:rPr lang="en-US" sz="2400" smtClean="0"/>
              <a:t>the </a:t>
            </a:r>
            <a:r>
              <a:rPr lang="en-US" sz="2400" dirty="0"/>
              <a:t>role of teaching faculty.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 aware of the diversity issue.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NSF can be  a very helpful resource, especially for undergraduate computing/information </a:t>
            </a:r>
            <a:r>
              <a:rPr lang="en-US" sz="2400" dirty="0" smtClean="0"/>
              <a:t>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Develop new partnership with computing industry and ask them to support education for future workforce. (</a:t>
            </a:r>
            <a:r>
              <a:rPr lang="en-US" sz="2400" dirty="0" smtClean="0">
                <a:solidFill>
                  <a:srgbClr val="FF0000"/>
                </a:solidFill>
              </a:rPr>
              <a:t>E.g. State Farm, High Order Function</a:t>
            </a:r>
            <a:r>
              <a:rPr lang="en-US" sz="2400" dirty="0" smtClean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Ask state/government to provide sufficient support as computing is no longer a single discipline but a </a:t>
            </a:r>
            <a:r>
              <a:rPr lang="en-US" sz="2400" i="1" dirty="0" smtClean="0">
                <a:solidFill>
                  <a:srgbClr val="FF0000"/>
                </a:solidFill>
              </a:rPr>
              <a:t>supporting technology for every discipline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164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7741" y="366686"/>
            <a:ext cx="652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Inter-Disciplinary Research (IDR)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54276" y="1665642"/>
            <a:ext cx="65029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Diversity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Applied learning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Advancement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of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knowledge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Multidisciplinary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xternal constituents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9082" y="1101085"/>
            <a:ext cx="66010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 out of 9 CAST’s core values through IDR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7741" y="3633638"/>
            <a:ext cx="2268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OK, 8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out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 9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754278" y="4190516"/>
            <a:ext cx="5195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Integrity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Individualized attention 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Sustainable practices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24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378" y="301212"/>
            <a:ext cx="5047488" cy="42513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7502" y="553615"/>
            <a:ext cx="180190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CAST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Agriculture</a:t>
            </a:r>
            <a:endParaRPr lang="en-US" b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Criminal Justice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Family &amp; Consumer Sciences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Health Sciences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Information Technology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Kinesiology &amp; Recreation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Military Science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Technology</a:t>
            </a:r>
          </a:p>
        </p:txBody>
      </p:sp>
      <p:sp>
        <p:nvSpPr>
          <p:cNvPr id="5" name="Rectangle 4"/>
          <p:cNvSpPr/>
          <p:nvPr/>
        </p:nvSpPr>
        <p:spPr>
          <a:xfrm>
            <a:off x="2936839" y="4118021"/>
            <a:ext cx="57136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Cyber Security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Agriculture		OU 213E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Big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Data for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Criminal Justice			OU 213D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 smtClean="0">
                <a:solidFill>
                  <a:srgbClr val="0070C0"/>
                </a:solidFill>
                <a:latin typeface="Calibri"/>
              </a:rPr>
              <a:t>Animation for K&amp;R					STV 104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Structures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 Sciences	STV 105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Mechanical Engineering		STV 105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84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7502" y="553615"/>
            <a:ext cx="180190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Agriculture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Criminal Justice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Family &amp; Consumer Sciences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 Sciences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Information Technology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Kinesiology &amp; Recreation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Military Science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Technology</a:t>
            </a:r>
          </a:p>
        </p:txBody>
      </p:sp>
      <p:sp>
        <p:nvSpPr>
          <p:cNvPr id="7" name="Rectangle 6"/>
          <p:cNvSpPr/>
          <p:nvPr/>
        </p:nvSpPr>
        <p:spPr>
          <a:xfrm>
            <a:off x="2539073" y="3816315"/>
            <a:ext cx="5713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UIUC  BS in CS &amp; CS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14608" y="4246934"/>
            <a:ext cx="410881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E94A37"/>
                </a:solidFill>
                <a:latin typeface="Lato"/>
              </a:rPr>
              <a:t>Computer Science </a:t>
            </a:r>
            <a:r>
              <a:rPr lang="en-US" b="1" dirty="0" smtClean="0">
                <a:solidFill>
                  <a:srgbClr val="E94A37"/>
                </a:solidFill>
                <a:latin typeface="Lato"/>
              </a:rPr>
              <a:t>&amp; </a:t>
            </a:r>
            <a:r>
              <a:rPr lang="en-US" b="1" dirty="0">
                <a:solidFill>
                  <a:srgbClr val="E94A37"/>
                </a:solidFill>
                <a:latin typeface="Lato"/>
              </a:rPr>
              <a:t>Crop </a:t>
            </a:r>
            <a:r>
              <a:rPr lang="en-US" b="1" dirty="0" smtClean="0">
                <a:solidFill>
                  <a:srgbClr val="E94A37"/>
                </a:solidFill>
                <a:latin typeface="Lato"/>
              </a:rPr>
              <a:t>Sciences</a:t>
            </a:r>
          </a:p>
          <a:p>
            <a:r>
              <a:rPr lang="en-US" sz="1600" b="1" dirty="0" smtClean="0">
                <a:solidFill>
                  <a:srgbClr val="E94A37"/>
                </a:solidFill>
                <a:latin typeface="Lato"/>
              </a:rPr>
              <a:t>CS Core: 22 </a:t>
            </a:r>
            <a:r>
              <a:rPr lang="en-US" sz="1600" b="1" dirty="0" err="1" smtClean="0">
                <a:solidFill>
                  <a:srgbClr val="E94A37"/>
                </a:solidFill>
                <a:latin typeface="Lato"/>
              </a:rPr>
              <a:t>hrs</a:t>
            </a:r>
            <a:endParaRPr lang="en-US" sz="1600" b="1" dirty="0" smtClean="0">
              <a:solidFill>
                <a:srgbClr val="E94A37"/>
              </a:solidFill>
              <a:latin typeface="Lato"/>
            </a:endParaRPr>
          </a:p>
          <a:p>
            <a:r>
              <a:rPr lang="en-US" sz="1600" b="1" dirty="0" smtClean="0">
                <a:solidFill>
                  <a:srgbClr val="E94A37"/>
                </a:solidFill>
                <a:latin typeface="Lato"/>
              </a:rPr>
              <a:t>CS topics: 9-11 </a:t>
            </a:r>
            <a:r>
              <a:rPr lang="en-US" sz="1600" b="1" dirty="0" err="1" smtClean="0">
                <a:solidFill>
                  <a:srgbClr val="E94A37"/>
                </a:solidFill>
                <a:latin typeface="Lato"/>
              </a:rPr>
              <a:t>hrs</a:t>
            </a:r>
            <a:r>
              <a:rPr lang="en-US" sz="1600" b="1" dirty="0" smtClean="0">
                <a:solidFill>
                  <a:srgbClr val="E94A37"/>
                </a:solidFill>
                <a:latin typeface="Lato"/>
              </a:rPr>
              <a:t> </a:t>
            </a:r>
          </a:p>
          <a:p>
            <a:r>
              <a:rPr lang="en-US" sz="1600" b="1" i="0" dirty="0" smtClean="0">
                <a:solidFill>
                  <a:srgbClr val="E94A37"/>
                </a:solidFill>
                <a:effectLst/>
                <a:latin typeface="Lato"/>
              </a:rPr>
              <a:t>Crop Science Core</a:t>
            </a:r>
            <a:r>
              <a:rPr lang="en-US" sz="1600" b="1" dirty="0" smtClean="0">
                <a:solidFill>
                  <a:srgbClr val="E94A37"/>
                </a:solidFill>
                <a:latin typeface="Lato"/>
              </a:rPr>
              <a:t>: 34-36 </a:t>
            </a:r>
            <a:r>
              <a:rPr lang="en-US" sz="1600" b="1" dirty="0" err="1" smtClean="0">
                <a:solidFill>
                  <a:srgbClr val="E94A37"/>
                </a:solidFill>
                <a:latin typeface="Lato"/>
              </a:rPr>
              <a:t>hrs</a:t>
            </a:r>
            <a:r>
              <a:rPr lang="en-US" sz="1600" b="1" dirty="0" smtClean="0">
                <a:solidFill>
                  <a:srgbClr val="E94A37"/>
                </a:solidFill>
                <a:latin typeface="Lato"/>
              </a:rPr>
              <a:t> </a:t>
            </a:r>
            <a:endParaRPr lang="en-US" sz="1600" b="1" i="0" dirty="0">
              <a:solidFill>
                <a:srgbClr val="E94A37"/>
              </a:solidFill>
              <a:effectLst/>
              <a:latin typeface="Lato"/>
            </a:endParaRPr>
          </a:p>
        </p:txBody>
      </p:sp>
      <p:pic>
        <p:nvPicPr>
          <p:cNvPr id="3" name="LikxFZZO2s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24113" y="553615"/>
            <a:ext cx="3938701" cy="22155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39073" y="3316856"/>
            <a:ext cx="4261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happening elsewhere</a:t>
            </a:r>
          </a:p>
        </p:txBody>
      </p:sp>
    </p:spTree>
    <p:extLst>
      <p:ext uri="{BB962C8B-B14F-4D97-AF65-F5344CB8AC3E}">
        <p14:creationId xmlns:p14="http://schemas.microsoft.com/office/powerpoint/2010/main" val="334604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3235" y="151533"/>
            <a:ext cx="6522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IDR will not happen without challenges from within: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1507" y="1003312"/>
            <a:ext cx="6465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Students turn out to be the least problem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hinders IDR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33" y="2464300"/>
            <a:ext cx="6569280" cy="32957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44179" y="2502687"/>
            <a:ext cx="2838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Top impediments to IDR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7648" y="1426261"/>
            <a:ext cx="626286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“Students are the integrating glue” </a:t>
            </a:r>
          </a:p>
          <a:p>
            <a:pPr algn="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–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Harvey Cohen, Chair of Interdisciplinary Initiative Program, Stanford University </a:t>
            </a:r>
            <a:endParaRPr lang="en-US" sz="1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82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9886" y="286408"/>
            <a:ext cx="24449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Q &amp; A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843" y="308380"/>
            <a:ext cx="47381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Thank You!!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9111" y="19411"/>
            <a:ext cx="3090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Chung-Chih Li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43099" y="591134"/>
            <a:ext cx="694271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1986, BE, Computer Engineering, </a:t>
            </a:r>
            <a:r>
              <a:rPr lang="en-US" sz="2200" dirty="0" err="1" smtClean="0"/>
              <a:t>Tamkang</a:t>
            </a:r>
            <a:r>
              <a:rPr lang="en-US" sz="2200" dirty="0" smtClean="0"/>
              <a:t> University,      		  Taiwan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1991, MS, Computer Science, Lamar University, Texas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2001, PhD, Computer and Information Science, 				  Syracuse University, 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2001, Visiting Professor, Colgate University, NY.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2002, Assistant Professor, Lamar University, Texas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2005, </a:t>
            </a:r>
            <a:r>
              <a:rPr lang="en-US" sz="2200" dirty="0" smtClean="0">
                <a:solidFill>
                  <a:srgbClr val="00B050"/>
                </a:solidFill>
              </a:rPr>
              <a:t>…. something interesting happened..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CE1126"/>
                </a:solidFill>
              </a:rPr>
              <a:t>2006, Assistant Professor, Illinois State University, 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CE1126"/>
                </a:solidFill>
              </a:rPr>
              <a:t>2009, Associate Professor</a:t>
            </a:r>
            <a:r>
              <a:rPr lang="en-US" sz="2200" dirty="0">
                <a:solidFill>
                  <a:srgbClr val="CE1126"/>
                </a:solidFill>
              </a:rPr>
              <a:t>, Illinois State University, 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CE1126"/>
                </a:solidFill>
              </a:rPr>
              <a:t>2013, Professor</a:t>
            </a:r>
            <a:r>
              <a:rPr lang="en-US" sz="2200" dirty="0">
                <a:solidFill>
                  <a:srgbClr val="CE1126"/>
                </a:solidFill>
              </a:rPr>
              <a:t>, Illinois State University, </a:t>
            </a:r>
            <a:r>
              <a:rPr lang="en-US" sz="2200" dirty="0" smtClean="0">
                <a:solidFill>
                  <a:srgbClr val="CE1126"/>
                </a:solidFill>
              </a:rPr>
              <a:t>IL</a:t>
            </a:r>
            <a:endParaRPr lang="en-US" sz="2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050114" y="4649299"/>
            <a:ext cx="6566761" cy="839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I’m very content with my current academic life. Why this job?  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1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8101" y="886025"/>
            <a:ext cx="6541727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Columnist (</a:t>
            </a:r>
            <a:r>
              <a:rPr lang="zh-TW" altLang="en-US" sz="2400" b="1" dirty="0" smtClean="0"/>
              <a:t>李中志</a:t>
            </a:r>
            <a:r>
              <a:rPr lang="en-US" sz="2400" b="1" dirty="0" smtClean="0"/>
              <a:t>) 400+ editorial articles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like this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Culture</a:t>
            </a:r>
          </a:p>
          <a:p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Politics</a:t>
            </a:r>
          </a:p>
          <a:p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Science and Technology</a:t>
            </a:r>
          </a:p>
          <a:p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History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Higher Education</a:t>
            </a:r>
          </a:p>
          <a:p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328" y="1701487"/>
            <a:ext cx="36195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14141"/>
                </a:solidFill>
                <a:latin typeface="wfont_c31f16_31d53aa226324371a264d0457b58de9a"/>
              </a:rPr>
              <a:t>University Autonomy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14141"/>
                </a:solidFill>
                <a:latin typeface="wfont_c31f16_31d53aa226324371a264d0457b58de9a"/>
              </a:rPr>
              <a:t>Self-governance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14141"/>
                </a:solidFill>
                <a:latin typeface="wfont_c31f16_31d53aa226324371a264d0457b58de9a"/>
              </a:rPr>
              <a:t>Shared 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14141"/>
                </a:solidFill>
                <a:latin typeface="wfont_c31f16_31d53aa226324371a264d0457b58de9a"/>
              </a:rPr>
              <a:t>Academic Democracy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14141"/>
                </a:solidFill>
                <a:latin typeface="wfont_c31f16_31d53aa226324371a264d0457b58de9a"/>
              </a:rPr>
              <a:t>Academic Freedom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14141"/>
                </a:solidFill>
                <a:latin typeface="wfont_c31f16_31d53aa226324371a264d0457b58de9a"/>
              </a:rPr>
              <a:t>Campus 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14141"/>
                </a:solidFill>
                <a:latin typeface="wfont_c31f16_31d53aa226324371a264d0457b58de9a"/>
              </a:rPr>
              <a:t>Teaching-Research-Service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48101" y="4025199"/>
            <a:ext cx="67958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President (2016-2018) of</a:t>
            </a:r>
          </a:p>
          <a:p>
            <a:r>
              <a:rPr lang="en-US" sz="2400" dirty="0" smtClean="0"/>
              <a:t>the North America Taiwanese Professors’ Association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48101" y="327763"/>
            <a:ext cx="1705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Another life</a:t>
            </a:r>
          </a:p>
        </p:txBody>
      </p:sp>
    </p:spTree>
    <p:extLst>
      <p:ext uri="{BB962C8B-B14F-4D97-AF65-F5344CB8AC3E}">
        <p14:creationId xmlns:p14="http://schemas.microsoft.com/office/powerpoint/2010/main" val="256124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784" y="1999620"/>
            <a:ext cx="4399879" cy="30580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24" y="2732403"/>
            <a:ext cx="4203575" cy="29583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4561" y="732541"/>
            <a:ext cx="5981251" cy="946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empowered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institute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represent to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 out to any level 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924" y="3823981"/>
            <a:ext cx="1575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President of Taiwan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0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7436" y="1254079"/>
            <a:ext cx="7476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Part 2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My Administrative Philosophy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5859" y="2769575"/>
            <a:ext cx="5608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</a:rPr>
              <a:t>Must be a Visionary.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</a:rPr>
              <a:t>Must be a Leader.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</a:rPr>
              <a:t>Must foster Shared Governance.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</a:rPr>
              <a:t>Must serve as an Interface.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</a:rPr>
              <a:t>Must be a Collaborator and Facilitator.</a:t>
            </a: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93173" y="2246355"/>
            <a:ext cx="1988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A Director: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0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8128" y="635656"/>
            <a:ext cx="5608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1. A Director must be a Visionary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4712" y="1688415"/>
            <a:ext cx="68311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first  thing for a new director is to provide a clear  vision with confidence.</a:t>
            </a:r>
            <a:br>
              <a:rPr lang="en-US" sz="2400" dirty="0" smtClean="0"/>
            </a:b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 vision does not emerge from vacuum.</a:t>
            </a:r>
            <a:br>
              <a:rPr lang="en-US" sz="2400" dirty="0" smtClean="0"/>
            </a:b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Align with the vision and mission of ISU (2018-2023) and CAST (2019-2024)</a:t>
            </a:r>
          </a:p>
          <a:p>
            <a:pPr marL="457200" indent="-457200">
              <a:buFont typeface="+mj-lt"/>
              <a:buAutoNum type="arabicPeriod"/>
            </a:pP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Will update SIT strategic plan (2020-2025)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We will talk about this in Part 3.  </a:t>
            </a:r>
          </a:p>
        </p:txBody>
      </p:sp>
    </p:spTree>
    <p:extLst>
      <p:ext uri="{BB962C8B-B14F-4D97-AF65-F5344CB8AC3E}">
        <p14:creationId xmlns:p14="http://schemas.microsoft.com/office/powerpoint/2010/main" val="309642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5101" y="415823"/>
            <a:ext cx="5274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2. A director must be a leader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62748" y="3672345"/>
            <a:ext cx="4390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Example is </a:t>
            </a:r>
            <a:r>
              <a:rPr lang="en-US" sz="3200" b="1" dirty="0" smtClean="0">
                <a:solidFill>
                  <a:srgbClr val="FF0000"/>
                </a:solidFill>
              </a:rPr>
              <a:t>leadership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77441" y="3210680"/>
            <a:ext cx="6347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An academic director is not just a manager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7441" y="4253428"/>
            <a:ext cx="5608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</a:rPr>
              <a:t>Researcher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</a:rPr>
              <a:t>Teacher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0070C0"/>
                </a:solidFill>
              </a:rPr>
              <a:t>Manager (Service Management)</a:t>
            </a: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476165" y="1023259"/>
            <a:ext cx="6248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Status </a:t>
            </a:r>
            <a:r>
              <a:rPr lang="en-US" sz="2000" b="1" dirty="0"/>
              <a:t>quo cannot keep the program </a:t>
            </a:r>
            <a:r>
              <a:rPr lang="en-US" sz="2000" b="1" dirty="0" smtClean="0"/>
              <a:t>competitive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Be willing </a:t>
            </a:r>
            <a:r>
              <a:rPr lang="en-US" sz="2000" b="1" dirty="0"/>
              <a:t>to lead and push for </a:t>
            </a:r>
            <a:r>
              <a:rPr lang="en-US" sz="2000" b="1" dirty="0" smtClean="0"/>
              <a:t>innovation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K</a:t>
            </a:r>
            <a:r>
              <a:rPr lang="en-US" sz="2000" b="1" dirty="0" smtClean="0"/>
              <a:t>eep looking </a:t>
            </a:r>
            <a:r>
              <a:rPr lang="en-US" sz="2000" b="1" dirty="0"/>
              <a:t>for opportunities </a:t>
            </a:r>
            <a:r>
              <a:rPr lang="en-US" sz="2000" b="1" dirty="0" smtClean="0"/>
              <a:t>to move forward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Challenge </a:t>
            </a:r>
            <a:r>
              <a:rPr lang="en-US" sz="2000" b="1" dirty="0"/>
              <a:t>the old model for better </a:t>
            </a:r>
            <a:r>
              <a:rPr lang="en-US" sz="2000" b="1" dirty="0" smtClean="0"/>
              <a:t>changes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Connect </a:t>
            </a:r>
            <a:r>
              <a:rPr lang="en-US" sz="2000" b="1" dirty="0"/>
              <a:t>to every faculty on </a:t>
            </a:r>
            <a:r>
              <a:rPr lang="en-US" sz="2000" b="1" dirty="0">
                <a:solidFill>
                  <a:srgbClr val="FF0000"/>
                </a:solidFill>
              </a:rPr>
              <a:t>individual base </a:t>
            </a:r>
            <a:r>
              <a:rPr lang="en-US" sz="2000" b="1" dirty="0"/>
              <a:t>to find out their needs; including understanding their research topics and teaching approach.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27605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067566" y="1135605"/>
            <a:ext cx="6622514" cy="244669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Type Two Complexity (Higher order asymptotic notation)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Cryptography (NPC)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ABC </a:t>
            </a:r>
            <a:r>
              <a:rPr lang="en-US" sz="2400" dirty="0">
                <a:solidFill>
                  <a:srgbClr val="0070C0"/>
                </a:solidFill>
              </a:rPr>
              <a:t>(Artificial Bee </a:t>
            </a:r>
            <a:r>
              <a:rPr lang="en-US" sz="2400" dirty="0" smtClean="0">
                <a:solidFill>
                  <a:srgbClr val="0070C0"/>
                </a:solidFill>
              </a:rPr>
              <a:t>Colony) Algorithms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String manipulation (Security) </a:t>
            </a:r>
            <a:endParaRPr lang="en-US" sz="2400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067566" y="377391"/>
            <a:ext cx="6333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My Research and Stories behind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7565" y="3810874"/>
            <a:ext cx="6732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Teaching is the end product of research in higher education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9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ISUGr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2190</TotalTime>
  <Words>1153</Words>
  <Application>Microsoft Office PowerPoint</Application>
  <PresentationFormat>On-screen Show (4:3)</PresentationFormat>
  <Paragraphs>246</Paragraphs>
  <Slides>29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ISUCondBold</vt:lpstr>
      <vt:lpstr>ISURegular</vt:lpstr>
      <vt:lpstr>Lato</vt:lpstr>
      <vt:lpstr>新細明體</vt:lpstr>
      <vt:lpstr>wfont_c31f16_31d53aa226324371a264d0457b58de9a</vt:lpstr>
      <vt:lpstr>Arial</vt:lpstr>
      <vt:lpstr>Arial Black</vt:lpstr>
      <vt:lpstr>Calibri</vt:lpstr>
      <vt:lpstr>Courier New</vt:lpstr>
      <vt:lpstr>Times New Roman</vt:lpstr>
      <vt:lpstr>ISUGray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Illinois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 Macin</dc:creator>
  <cp:lastModifiedBy>Li, Chung-Chih</cp:lastModifiedBy>
  <cp:revision>136</cp:revision>
  <dcterms:created xsi:type="dcterms:W3CDTF">2010-12-07T16:58:12Z</dcterms:created>
  <dcterms:modified xsi:type="dcterms:W3CDTF">2018-12-06T17:10:55Z</dcterms:modified>
</cp:coreProperties>
</file>